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123"/>
  </p:handoutMasterIdLst>
  <p:sldIdLst>
    <p:sldId id="256" r:id="rId3"/>
    <p:sldId id="343" r:id="rId5"/>
    <p:sldId id="538" r:id="rId6"/>
    <p:sldId id="528" r:id="rId7"/>
    <p:sldId id="529" r:id="rId8"/>
    <p:sldId id="530" r:id="rId9"/>
    <p:sldId id="636" r:id="rId10"/>
    <p:sldId id="398" r:id="rId11"/>
    <p:sldId id="399" r:id="rId12"/>
    <p:sldId id="400" r:id="rId13"/>
    <p:sldId id="401" r:id="rId14"/>
    <p:sldId id="402" r:id="rId15"/>
    <p:sldId id="403" r:id="rId16"/>
    <p:sldId id="404" r:id="rId17"/>
    <p:sldId id="405" r:id="rId18"/>
    <p:sldId id="417" r:id="rId19"/>
    <p:sldId id="418" r:id="rId20"/>
    <p:sldId id="419" r:id="rId21"/>
    <p:sldId id="415" r:id="rId22"/>
    <p:sldId id="420" r:id="rId23"/>
    <p:sldId id="421" r:id="rId24"/>
    <p:sldId id="422" r:id="rId25"/>
    <p:sldId id="423" r:id="rId26"/>
    <p:sldId id="424" r:id="rId27"/>
    <p:sldId id="425" r:id="rId28"/>
    <p:sldId id="426" r:id="rId29"/>
    <p:sldId id="427" r:id="rId30"/>
    <p:sldId id="428" r:id="rId31"/>
    <p:sldId id="429" r:id="rId32"/>
    <p:sldId id="430" r:id="rId33"/>
    <p:sldId id="432" r:id="rId34"/>
    <p:sldId id="431" r:id="rId35"/>
    <p:sldId id="435" r:id="rId36"/>
    <p:sldId id="436" r:id="rId37"/>
    <p:sldId id="437" r:id="rId38"/>
    <p:sldId id="438" r:id="rId39"/>
    <p:sldId id="439" r:id="rId40"/>
    <p:sldId id="440" r:id="rId41"/>
    <p:sldId id="441" r:id="rId42"/>
    <p:sldId id="445" r:id="rId43"/>
    <p:sldId id="446" r:id="rId44"/>
    <p:sldId id="447" r:id="rId45"/>
    <p:sldId id="448" r:id="rId46"/>
    <p:sldId id="449" r:id="rId47"/>
    <p:sldId id="453" r:id="rId48"/>
    <p:sldId id="454" r:id="rId49"/>
    <p:sldId id="455" r:id="rId50"/>
    <p:sldId id="456" r:id="rId51"/>
    <p:sldId id="457" r:id="rId52"/>
    <p:sldId id="458" r:id="rId53"/>
    <p:sldId id="459" r:id="rId54"/>
    <p:sldId id="460" r:id="rId55"/>
    <p:sldId id="461" r:id="rId56"/>
    <p:sldId id="462" r:id="rId57"/>
    <p:sldId id="463" r:id="rId58"/>
    <p:sldId id="464" r:id="rId59"/>
    <p:sldId id="481" r:id="rId60"/>
    <p:sldId id="482" r:id="rId61"/>
    <p:sldId id="483" r:id="rId62"/>
    <p:sldId id="484" r:id="rId63"/>
    <p:sldId id="485" r:id="rId64"/>
    <p:sldId id="486" r:id="rId65"/>
    <p:sldId id="487" r:id="rId66"/>
    <p:sldId id="489" r:id="rId67"/>
    <p:sldId id="490" r:id="rId68"/>
    <p:sldId id="491" r:id="rId69"/>
    <p:sldId id="731" r:id="rId70"/>
    <p:sldId id="732" r:id="rId71"/>
    <p:sldId id="733" r:id="rId72"/>
    <p:sldId id="734" r:id="rId73"/>
    <p:sldId id="735" r:id="rId74"/>
    <p:sldId id="736" r:id="rId75"/>
    <p:sldId id="737" r:id="rId76"/>
    <p:sldId id="738" r:id="rId77"/>
    <p:sldId id="739" r:id="rId78"/>
    <p:sldId id="740" r:id="rId79"/>
    <p:sldId id="741" r:id="rId80"/>
    <p:sldId id="742" r:id="rId81"/>
    <p:sldId id="743" r:id="rId82"/>
    <p:sldId id="744" r:id="rId83"/>
    <p:sldId id="745" r:id="rId84"/>
    <p:sldId id="746" r:id="rId85"/>
    <p:sldId id="747" r:id="rId86"/>
    <p:sldId id="748" r:id="rId87"/>
    <p:sldId id="730" r:id="rId88"/>
    <p:sldId id="492" r:id="rId89"/>
    <p:sldId id="493" r:id="rId90"/>
    <p:sldId id="494" r:id="rId91"/>
    <p:sldId id="495" r:id="rId92"/>
    <p:sldId id="496" r:id="rId93"/>
    <p:sldId id="497" r:id="rId94"/>
    <p:sldId id="498" r:id="rId95"/>
    <p:sldId id="499" r:id="rId96"/>
    <p:sldId id="501" r:id="rId97"/>
    <p:sldId id="502" r:id="rId98"/>
    <p:sldId id="503" r:id="rId99"/>
    <p:sldId id="504" r:id="rId100"/>
    <p:sldId id="505" r:id="rId101"/>
    <p:sldId id="506" r:id="rId102"/>
    <p:sldId id="507" r:id="rId103"/>
    <p:sldId id="508" r:id="rId104"/>
    <p:sldId id="509" r:id="rId105"/>
    <p:sldId id="510" r:id="rId106"/>
    <p:sldId id="511" r:id="rId107"/>
    <p:sldId id="512" r:id="rId108"/>
    <p:sldId id="517" r:id="rId109"/>
    <p:sldId id="520" r:id="rId110"/>
    <p:sldId id="518" r:id="rId111"/>
    <p:sldId id="519" r:id="rId112"/>
    <p:sldId id="521" r:id="rId113"/>
    <p:sldId id="523" r:id="rId114"/>
    <p:sldId id="522" r:id="rId115"/>
    <p:sldId id="537" r:id="rId116"/>
    <p:sldId id="531" r:id="rId117"/>
    <p:sldId id="532" r:id="rId118"/>
    <p:sldId id="533" r:id="rId119"/>
    <p:sldId id="534" r:id="rId120"/>
    <p:sldId id="535" r:id="rId121"/>
    <p:sldId id="536" r:id="rId122"/>
  </p:sldIdLst>
  <p:sldSz cx="9144000" cy="5143500" type="screen16x9"/>
  <p:notesSz cx="6858000" cy="9144000"/>
  <p:defaultTextStyle>
    <a:lvl1pPr marL="0" algn="l" rtl="0" latinLnBrk="0">
      <a:defRPr lang="zh-CN" sz="1800" kern="1200">
        <a:solidFill>
          <a:schemeClr val="tx1"/>
        </a:solidFill>
        <a:latin typeface="+mn-lt"/>
        <a:ea typeface="+mn-ea"/>
        <a:cs typeface="+mn-cs"/>
      </a:defRPr>
    </a:lvl1pPr>
    <a:lvl2pPr marL="457200" algn="l" rtl="0" latinLnBrk="0">
      <a:defRPr lang="zh-CN" sz="1800" kern="1200">
        <a:solidFill>
          <a:schemeClr val="tx1"/>
        </a:solidFill>
        <a:latin typeface="+mn-lt"/>
        <a:ea typeface="+mn-ea"/>
        <a:cs typeface="+mn-cs"/>
      </a:defRPr>
    </a:lvl2pPr>
    <a:lvl3pPr marL="914400" algn="l" rtl="0" latinLnBrk="0">
      <a:defRPr lang="zh-CN" sz="1800" kern="1200">
        <a:solidFill>
          <a:schemeClr val="tx1"/>
        </a:solidFill>
        <a:latin typeface="+mn-lt"/>
        <a:ea typeface="+mn-ea"/>
        <a:cs typeface="+mn-cs"/>
      </a:defRPr>
    </a:lvl3pPr>
    <a:lvl4pPr marL="1371600" algn="l" rtl="0" latinLnBrk="0">
      <a:defRPr lang="zh-CN" sz="1800" kern="1200">
        <a:solidFill>
          <a:schemeClr val="tx1"/>
        </a:solidFill>
        <a:latin typeface="+mn-lt"/>
        <a:ea typeface="+mn-ea"/>
        <a:cs typeface="+mn-cs"/>
      </a:defRPr>
    </a:lvl4pPr>
    <a:lvl5pPr marL="1828800" algn="l" rtl="0" latinLnBrk="0">
      <a:defRPr lang="zh-CN" sz="1800" kern="1200">
        <a:solidFill>
          <a:schemeClr val="tx1"/>
        </a:solidFill>
        <a:latin typeface="+mn-lt"/>
        <a:ea typeface="+mn-ea"/>
        <a:cs typeface="+mn-cs"/>
      </a:defRPr>
    </a:lvl5pPr>
    <a:lvl6pPr marL="2286000" algn="l" rtl="0" latinLnBrk="0">
      <a:defRPr lang="zh-CN" sz="1800" kern="1200">
        <a:solidFill>
          <a:schemeClr val="tx1"/>
        </a:solidFill>
        <a:latin typeface="+mn-lt"/>
        <a:ea typeface="+mn-ea"/>
        <a:cs typeface="+mn-cs"/>
      </a:defRPr>
    </a:lvl6pPr>
    <a:lvl7pPr marL="2743200" algn="l" rtl="0" latinLnBrk="0">
      <a:defRPr lang="zh-CN" sz="1800" kern="1200">
        <a:solidFill>
          <a:schemeClr val="tx1"/>
        </a:solidFill>
        <a:latin typeface="+mn-lt"/>
        <a:ea typeface="+mn-ea"/>
        <a:cs typeface="+mn-cs"/>
      </a:defRPr>
    </a:lvl7pPr>
    <a:lvl8pPr marL="3200400" algn="l" rtl="0" latinLnBrk="0">
      <a:defRPr lang="zh-CN" sz="1800" kern="1200">
        <a:solidFill>
          <a:schemeClr val="tx1"/>
        </a:solidFill>
        <a:latin typeface="+mn-lt"/>
        <a:ea typeface="+mn-ea"/>
        <a:cs typeface="+mn-cs"/>
      </a:defRPr>
    </a:lvl8pPr>
    <a:lvl9pPr marL="3657600" algn="l" rtl="0" latinLnBrk="0">
      <a:defRPr lang="zh-CN"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0EF"/>
    <a:srgbClr val="FFC000"/>
    <a:srgbClr val="C00000"/>
    <a:srgbClr val="7F7F7F"/>
    <a:srgbClr val="0099FF"/>
    <a:srgbClr val="DA1F28"/>
    <a:srgbClr val="2DA2BF"/>
    <a:srgbClr val="BFBFBF"/>
    <a:srgbClr val="1BA1E2"/>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28" autoAdjust="0"/>
  </p:normalViewPr>
  <p:slideViewPr>
    <p:cSldViewPr>
      <p:cViewPr varScale="1">
        <p:scale>
          <a:sx n="83" d="100"/>
          <a:sy n="83" d="100"/>
        </p:scale>
        <p:origin x="200" y="76"/>
      </p:cViewPr>
      <p:guideLst>
        <p:guide orient="horz" pos="1701"/>
        <p:guide pos="2784"/>
      </p:guideLst>
    </p:cSldViewPr>
  </p:slideViewPr>
  <p:notesTextViewPr>
    <p:cViewPr>
      <p:scale>
        <a:sx n="3" d="2"/>
        <a:sy n="3" d="2"/>
      </p:scale>
      <p:origin x="0" y="0"/>
    </p:cViewPr>
  </p:notesTextViewPr>
  <p:sorterViewPr>
    <p:cViewPr>
      <p:scale>
        <a:sx n="50" d="100"/>
        <a:sy n="50" d="100"/>
      </p:scale>
      <p:origin x="0" y="-1348"/>
    </p:cViewPr>
  </p:sorterViewPr>
  <p:notesViewPr>
    <p:cSldViewPr>
      <p:cViewPr>
        <p:scale>
          <a:sx n="100" d="100"/>
          <a:sy n="100" d="100"/>
        </p:scale>
        <p:origin x="3552" y="18"/>
      </p:cViewPr>
      <p:guideLst>
        <p:guide orient="horz" pos="3023"/>
        <p:guide pos="2088"/>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7" Type="http://schemas.openxmlformats.org/officeDocument/2006/relationships/commentAuthors" Target="commentAuthors.xml"/><Relationship Id="rId126" Type="http://schemas.openxmlformats.org/officeDocument/2006/relationships/tableStyles" Target="tableStyles.xml"/><Relationship Id="rId125" Type="http://schemas.openxmlformats.org/officeDocument/2006/relationships/viewProps" Target="viewProps.xml"/><Relationship Id="rId124" Type="http://schemas.openxmlformats.org/officeDocument/2006/relationships/presProps" Target="presProps.xml"/><Relationship Id="rId123" Type="http://schemas.openxmlformats.org/officeDocument/2006/relationships/handoutMaster" Target="handoutMasters/handoutMaster1.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114BF8-21F7-4B5A-9016-783AAB83C6C1}"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06D265-4210-484B-BEAF-9BAF57E36935}"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zh-CN" sz="1200"/>
            </a:lvl1pPr>
          </a:lstStyle>
          <a:p>
            <a:endParaRPr lang="zh-CN"/>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zh-CN" sz="1200"/>
            </a:lvl1pPr>
          </a:lstStyle>
          <a:p>
            <a:fld id="{A8ADFD5B-A66C-449C-B6E8-FB716D07777D}" type="datetimeFigureOut">
              <a:rPr/>
            </a:fld>
            <a:endParaRPr lang="zh-C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zh-CN"/>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zh-CN"/>
              <a:t>单击此处编辑母版文本样式</a:t>
            </a:r>
            <a:endParaRPr lang="zh-CN"/>
          </a:p>
          <a:p>
            <a:pPr lvl="1"/>
            <a:r>
              <a:rPr lang="zh-CN"/>
              <a:t>第二级</a:t>
            </a:r>
            <a:endParaRPr lang="zh-CN"/>
          </a:p>
          <a:p>
            <a:pPr lvl="2"/>
            <a:r>
              <a:rPr lang="zh-CN"/>
              <a:t>第三级</a:t>
            </a:r>
            <a:endParaRPr lang="zh-CN"/>
          </a:p>
          <a:p>
            <a:pPr lvl="3"/>
            <a:r>
              <a:rPr lang="zh-CN"/>
              <a:t>第四级</a:t>
            </a:r>
            <a:endParaRPr lang="zh-CN"/>
          </a:p>
          <a:p>
            <a:pPr lvl="4"/>
            <a:r>
              <a:rPr lang="zh-CN"/>
              <a:t>第五级</a:t>
            </a:r>
            <a:endParaRPr lang="zh-CN"/>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zh-CN" sz="1200"/>
            </a:lvl1pPr>
          </a:lstStyle>
          <a:p>
            <a:endParaRPr 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zh-CN" sz="1200"/>
            </a:lvl1pPr>
          </a:lstStyle>
          <a:p>
            <a:fld id="{CA5D3BF3-D352-46FC-8343-31F56E6730EA}" type="slidenum">
              <a:rPr/>
            </a:fld>
            <a:endParaRPr lang="zh-CN"/>
          </a:p>
        </p:txBody>
      </p:sp>
    </p:spTree>
  </p:cSld>
  <p:clrMap bg1="lt1" tx1="dk1" bg2="lt2" tx2="dk2" accent1="accent1" accent2="accent2" accent3="accent3" accent4="accent4" accent5="accent5" accent6="accent6" hlink="hlink" folHlink="folHlink"/>
  <p:notesStyle>
    <a:lvl1pPr marL="0" algn="l" rtl="0" latinLnBrk="0">
      <a:defRPr lang="zh-CN" sz="1200" kern="1200">
        <a:solidFill>
          <a:schemeClr val="tx1"/>
        </a:solidFill>
        <a:latin typeface="+mn-lt"/>
        <a:ea typeface="+mn-ea"/>
        <a:cs typeface="+mn-cs"/>
      </a:defRPr>
    </a:lvl1pPr>
    <a:lvl2pPr marL="457200" algn="l" rtl="0" latinLnBrk="0">
      <a:defRPr lang="zh-CN" sz="1200" kern="1200">
        <a:solidFill>
          <a:schemeClr val="tx1"/>
        </a:solidFill>
        <a:latin typeface="+mn-lt"/>
        <a:ea typeface="+mn-ea"/>
        <a:cs typeface="+mn-cs"/>
      </a:defRPr>
    </a:lvl2pPr>
    <a:lvl3pPr marL="914400" algn="l" rtl="0" latinLnBrk="0">
      <a:defRPr lang="zh-CN" sz="1200" kern="1200">
        <a:solidFill>
          <a:schemeClr val="tx1"/>
        </a:solidFill>
        <a:latin typeface="+mn-lt"/>
        <a:ea typeface="+mn-ea"/>
        <a:cs typeface="+mn-cs"/>
      </a:defRPr>
    </a:lvl3pPr>
    <a:lvl4pPr marL="1371600" algn="l" rtl="0" latinLnBrk="0">
      <a:defRPr lang="zh-CN" sz="1200" kern="1200">
        <a:solidFill>
          <a:schemeClr val="tx1"/>
        </a:solidFill>
        <a:latin typeface="+mn-lt"/>
        <a:ea typeface="+mn-ea"/>
        <a:cs typeface="+mn-cs"/>
      </a:defRPr>
    </a:lvl4pPr>
    <a:lvl5pPr marL="1828800" algn="l" rtl="0" latinLnBrk="0">
      <a:defRPr lang="zh-CN" sz="1200" kern="1200">
        <a:solidFill>
          <a:schemeClr val="tx1"/>
        </a:solidFill>
        <a:latin typeface="+mn-lt"/>
        <a:ea typeface="+mn-ea"/>
        <a:cs typeface="+mn-cs"/>
      </a:defRPr>
    </a:lvl5pPr>
    <a:lvl6pPr marL="2286000" algn="l" rtl="0" latinLnBrk="0">
      <a:defRPr lang="zh-CN" sz="1200" kern="1200">
        <a:solidFill>
          <a:schemeClr val="tx1"/>
        </a:solidFill>
        <a:latin typeface="+mn-lt"/>
        <a:ea typeface="+mn-ea"/>
        <a:cs typeface="+mn-cs"/>
      </a:defRPr>
    </a:lvl6pPr>
    <a:lvl7pPr marL="2743200" algn="l" rtl="0" latinLnBrk="0">
      <a:defRPr lang="zh-CN" sz="1200" kern="1200">
        <a:solidFill>
          <a:schemeClr val="tx1"/>
        </a:solidFill>
        <a:latin typeface="+mn-lt"/>
        <a:ea typeface="+mn-ea"/>
        <a:cs typeface="+mn-cs"/>
      </a:defRPr>
    </a:lvl7pPr>
    <a:lvl8pPr marL="3200400" algn="l" rtl="0" latinLnBrk="0">
      <a:defRPr lang="zh-CN" sz="1200" kern="1200">
        <a:solidFill>
          <a:schemeClr val="tx1"/>
        </a:solidFill>
        <a:latin typeface="+mn-lt"/>
        <a:ea typeface="+mn-ea"/>
        <a:cs typeface="+mn-cs"/>
      </a:defRPr>
    </a:lvl8pPr>
    <a:lvl9pPr marL="3657600" algn="l" rtl="0" latinLnBrk="0">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r>
              <a:rPr lang="zh-CN" altLang="en-US" dirty="0"/>
              <a:t>本</a:t>
            </a:r>
            <a:r>
              <a:rPr lang="en-US" altLang="zh-CN" dirty="0"/>
              <a:t>PPT</a:t>
            </a:r>
            <a:r>
              <a:rPr altLang="en-US" dirty="0"/>
              <a:t>更新</a:t>
            </a:r>
            <a:r>
              <a:rPr lang="zh-CN" altLang="en-US" dirty="0" smtClean="0"/>
              <a:t>我中心最新归集业务网厅操作流程。</a:t>
            </a:r>
            <a:endParaRPr lang="zh-CN" altLang="en-US" dirty="0"/>
          </a:p>
        </p:txBody>
      </p:sp>
      <p:sp>
        <p:nvSpPr>
          <p:cNvPr id="4" name="Rectangle 3"/>
          <p:cNvSpPr>
            <a:spLocks noGrp="1"/>
          </p:cNvSpPr>
          <p:nvPr>
            <p:ph type="sldNum" sz="quarter" idx="10"/>
          </p:nvPr>
        </p:nvSpPr>
        <p:spPr/>
        <p:txBody>
          <a:bodyPr/>
          <a:lstStyle/>
          <a:p>
            <a:fld id="{CA5D3BF3-D352-46FC-8343-31F56E6730EA}" type="slidenum">
              <a:rPr lang="en-US" altLang="zh-CN" smtClean="0"/>
            </a:fld>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问：我</a:t>
            </a:r>
            <a:r>
              <a:rPr lang="en-US" altLang="zh-CN" dirty="0"/>
              <a:t>CA</a:t>
            </a:r>
            <a:r>
              <a:rPr altLang="en-US" dirty="0"/>
              <a:t>插上了但是没有反应，还是要我输入账号密码。</a:t>
            </a:r>
            <a:endParaRPr altLang="en-US" dirty="0"/>
          </a:p>
          <a:p>
            <a:r>
              <a:rPr altLang="en-US" dirty="0"/>
              <a:t>答：这是政务网的登陆环节，必须用账号密码登陆，到后面跳转进入公积金系统的时候即可使用</a:t>
            </a:r>
            <a:r>
              <a:rPr lang="en-US" altLang="zh-CN" dirty="0"/>
              <a:t>CA</a:t>
            </a:r>
            <a:r>
              <a:rPr altLang="en-US" dirty="0"/>
              <a:t>验证登陆。</a:t>
            </a:r>
            <a:endParaRPr altLang="en-US" dirty="0"/>
          </a:p>
          <a:p>
            <a:endParaRPr altLang="en-US" dirty="0"/>
          </a:p>
          <a:p>
            <a:r>
              <a:rPr altLang="en-US" dirty="0">
                <a:sym typeface="+mn-ea"/>
              </a:rPr>
              <a:t>问：我</a:t>
            </a:r>
            <a:r>
              <a:rPr lang="en-US" altLang="zh-CN" dirty="0">
                <a:sym typeface="+mn-ea"/>
              </a:rPr>
              <a:t>账</a:t>
            </a:r>
            <a:r>
              <a:rPr altLang="en-US" dirty="0">
                <a:sym typeface="+mn-ea"/>
              </a:rPr>
              <a:t>号密码输入总提示我错误是什么情况。</a:t>
            </a:r>
            <a:endParaRPr altLang="en-US" dirty="0"/>
          </a:p>
          <a:p>
            <a:r>
              <a:rPr altLang="en-US" dirty="0">
                <a:sym typeface="+mn-ea"/>
              </a:rPr>
              <a:t>答：首先确认他是不是点的</a:t>
            </a:r>
            <a:r>
              <a:rPr lang="en-US" altLang="zh-CN" dirty="0">
                <a:sym typeface="+mn-ea"/>
              </a:rPr>
              <a:t>“</a:t>
            </a:r>
            <a:r>
              <a:rPr altLang="en-US" dirty="0">
                <a:sym typeface="+mn-ea"/>
              </a:rPr>
              <a:t>法人登陆</a:t>
            </a:r>
            <a:r>
              <a:rPr lang="en-US" altLang="zh-CN" dirty="0">
                <a:sym typeface="+mn-ea"/>
              </a:rPr>
              <a:t>”</a:t>
            </a:r>
            <a:r>
              <a:rPr altLang="en-US" dirty="0">
                <a:sym typeface="+mn-ea"/>
              </a:rPr>
              <a:t>；如果是则让他点忘记密码自己去改密码；如果此人说这个密码不会错一直都记在小本子上的，会出现个别此类情况，这种情况是政务网的问题，我们给数据局反馈很多次但是依然有这种问题，暂时没办法只能改密码。</a:t>
            </a:r>
            <a:endParaRPr altLang="en-US" dirty="0">
              <a:sym typeface="+mn-ea"/>
            </a:endParaRPr>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r>
              <a:rPr lang="zh-CN" altLang="en-US" dirty="0"/>
              <a:t>本</a:t>
            </a:r>
            <a:r>
              <a:rPr lang="en-US" altLang="zh-CN" dirty="0"/>
              <a:t>PPT</a:t>
            </a:r>
            <a:r>
              <a:rPr altLang="en-US" dirty="0"/>
              <a:t>更新</a:t>
            </a:r>
            <a:r>
              <a:rPr lang="zh-CN" altLang="en-US" dirty="0" smtClean="0"/>
              <a:t>我中心最新归集业务网厅操作流程。</a:t>
            </a:r>
            <a:endParaRPr lang="zh-CN" altLang="en-US" dirty="0"/>
          </a:p>
        </p:txBody>
      </p:sp>
      <p:sp>
        <p:nvSpPr>
          <p:cNvPr id="4" name="Rectangle 3"/>
          <p:cNvSpPr>
            <a:spLocks noGrp="1"/>
          </p:cNvSpPr>
          <p:nvPr>
            <p:ph type="sldNum" sz="quarter" idx="10"/>
          </p:nvPr>
        </p:nvSpPr>
        <p:spPr/>
        <p:txBody>
          <a:bodyPr/>
          <a:lstStyle/>
          <a:p>
            <a:fld id="{CA5D3BF3-D352-46FC-8343-31F56E6730EA}" type="slidenum">
              <a:rPr lang="en-US" altLang="zh-CN" smtClean="0"/>
            </a:fld>
            <a:endParaRPr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问：我们单位名称或统一代码证号换了</a:t>
            </a:r>
            <a:r>
              <a:rPr lang="en-US" altLang="zh-CN" dirty="0"/>
              <a:t>CA</a:t>
            </a:r>
            <a:r>
              <a:rPr altLang="en-US" dirty="0"/>
              <a:t>登录不上去了怎么办？</a:t>
            </a:r>
            <a:endParaRPr altLang="en-US" dirty="0"/>
          </a:p>
          <a:p>
            <a:r>
              <a:rPr altLang="en-US" dirty="0"/>
              <a:t>答：请携带</a:t>
            </a:r>
            <a:r>
              <a:rPr lang="en-US" altLang="zh-CN" dirty="0"/>
              <a:t>CA</a:t>
            </a:r>
            <a:r>
              <a:rPr altLang="en-US" dirty="0"/>
              <a:t>及营业执照原件至公共资源交易中心</a:t>
            </a:r>
            <a:r>
              <a:rPr lang="en-US" altLang="zh-CN" dirty="0"/>
              <a:t>1</a:t>
            </a:r>
            <a:r>
              <a:rPr altLang="en-US" dirty="0"/>
              <a:t>楼大厅更改（相山区人民路</a:t>
            </a:r>
            <a:r>
              <a:rPr lang="en-US" altLang="zh-CN" dirty="0"/>
              <a:t>199</a:t>
            </a:r>
            <a:r>
              <a:rPr altLang="en-US" dirty="0"/>
              <a:t>号，</a:t>
            </a:r>
            <a:r>
              <a:rPr lang="en-US" altLang="zh-CN" dirty="0"/>
              <a:t>4</a:t>
            </a:r>
            <a:r>
              <a:rPr altLang="en-US" dirty="0"/>
              <a:t>马路中泰广场斜对面）</a:t>
            </a:r>
            <a:endParaRPr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知识点：所有后期需要影像上传的业务，上传的图片材料模板均在首页下载中心下载。</a:t>
            </a:r>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en-US" dirty="0">
                <a:sym typeface="+mn-ea"/>
              </a:rPr>
              <a:t>知识点：所有归集业务按钮，最多出现</a:t>
            </a:r>
            <a:r>
              <a:rPr lang="en-US" altLang="zh-CN" dirty="0">
                <a:sym typeface="+mn-ea"/>
              </a:rPr>
              <a:t>“</a:t>
            </a:r>
            <a:r>
              <a:rPr altLang="en-US" dirty="0">
                <a:sym typeface="+mn-ea"/>
              </a:rPr>
              <a:t>保存、影像管理、提交</a:t>
            </a:r>
            <a:r>
              <a:rPr lang="en-US" altLang="zh-CN" dirty="0">
                <a:sym typeface="+mn-ea"/>
              </a:rPr>
              <a:t>”</a:t>
            </a:r>
            <a:r>
              <a:rPr altLang="en-US" dirty="0">
                <a:sym typeface="+mn-ea"/>
              </a:rPr>
              <a:t>这三个按钮。有影像上传的业务：保存</a:t>
            </a:r>
            <a:r>
              <a:rPr lang="en-US" altLang="zh-CN" dirty="0">
                <a:sym typeface="+mn-ea"/>
              </a:rPr>
              <a:t>→</a:t>
            </a:r>
            <a:r>
              <a:rPr altLang="en-US" dirty="0">
                <a:sym typeface="+mn-ea"/>
              </a:rPr>
              <a:t>影像管理</a:t>
            </a:r>
            <a:r>
              <a:rPr lang="en-US" altLang="zh-CN" dirty="0">
                <a:sym typeface="+mn-ea"/>
              </a:rPr>
              <a:t>→</a:t>
            </a:r>
            <a:r>
              <a:rPr altLang="en-US" dirty="0">
                <a:sym typeface="+mn-ea"/>
              </a:rPr>
              <a:t>提交；无影像上传的业务（机器秒审）：保存</a:t>
            </a:r>
            <a:r>
              <a:rPr lang="en-US" altLang="zh-CN" dirty="0">
                <a:sym typeface="+mn-ea"/>
              </a:rPr>
              <a:t>→</a:t>
            </a:r>
            <a:r>
              <a:rPr altLang="en-US" dirty="0">
                <a:sym typeface="+mn-ea"/>
              </a:rPr>
              <a:t>提交 或 直接点提交。所有业务永远不要忘记最后一步点提交！</a:t>
            </a:r>
            <a:endParaRPr altLang="en-US" dirty="0">
              <a:sym typeface="+mn-ea"/>
            </a:endParaRPr>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知识点：影像页面上传完成后点</a:t>
            </a:r>
            <a:r>
              <a:rPr lang="en-US" altLang="zh-CN" dirty="0"/>
              <a:t>“</a:t>
            </a:r>
            <a:r>
              <a:rPr altLang="en-US" dirty="0"/>
              <a:t>右上角的</a:t>
            </a:r>
            <a:r>
              <a:rPr lang="en-US" altLang="zh-CN" dirty="0"/>
              <a:t>X”</a:t>
            </a:r>
            <a:endParaRPr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问：我给职工身份证号码或姓名输入错了怎么改？</a:t>
            </a:r>
            <a:endParaRPr lang="zh-CN" altLang="en-US" dirty="0"/>
          </a:p>
          <a:p>
            <a:r>
              <a:rPr lang="zh-CN" altLang="en-US" dirty="0"/>
              <a:t>答：职工姓名错了、身份证号错了要修改网厅无权限办理，必须到线下柜台办理。</a:t>
            </a:r>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问：能不能把单位和个人的比例调的不一样？</a:t>
            </a:r>
            <a:endParaRPr lang="zh-CN" altLang="en-US" dirty="0"/>
          </a:p>
          <a:p>
            <a:r>
              <a:rPr lang="zh-CN" altLang="en-US" dirty="0"/>
              <a:t>答：不能，比例最低</a:t>
            </a:r>
            <a:r>
              <a:rPr lang="en-US" altLang="zh-CN" dirty="0"/>
              <a:t>5% </a:t>
            </a:r>
            <a:r>
              <a:rPr altLang="en-US" dirty="0"/>
              <a:t>最高</a:t>
            </a:r>
            <a:r>
              <a:rPr lang="en-US" altLang="zh-CN" dirty="0"/>
              <a:t>12%</a:t>
            </a:r>
            <a:r>
              <a:rPr altLang="en-US" dirty="0"/>
              <a:t>，单位与其职工必须同比统一，不可不一致，网厅也不给他这样做。</a:t>
            </a:r>
            <a:endParaRPr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问：我基数填进去了怎么后面月缴存额不变化？</a:t>
            </a:r>
            <a:endParaRPr lang="zh-CN" altLang="en-US" dirty="0"/>
          </a:p>
          <a:p>
            <a:r>
              <a:rPr altLang="en-US" dirty="0"/>
              <a:t>答：因为把格式粘贴进去了，粘贴的话只粘贴值，直接输入的话不要动表格任何地方包括字体，只改基数那一栏。</a:t>
            </a:r>
            <a:endParaRPr lang="en-US" altLang="zh-CN"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en-US" dirty="0">
                <a:sym typeface="+mn-ea"/>
              </a:rPr>
              <a:t>问：上传不成功怎么办？</a:t>
            </a:r>
            <a:endParaRPr lang="zh-CN" altLang="en-US" dirty="0"/>
          </a:p>
          <a:p>
            <a:r>
              <a:rPr altLang="en-US" dirty="0">
                <a:sym typeface="+mn-ea"/>
              </a:rPr>
              <a:t>答：绝大多数原因是上传的表格有问题，让他们不要动表格（只动基数）。</a:t>
            </a:r>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注意：同单位人员不能为了改基数，去做先封存再启封，做不过去的。</a:t>
            </a:r>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知识点：是指以前在我中心从未缴过公积金的人进行个人账户设立，如有账户的情况下要做转移，下一个业务就是。</a:t>
            </a:r>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知识点：</a:t>
            </a:r>
            <a:r>
              <a:rPr altLang="en-US" dirty="0">
                <a:sym typeface="+mn-ea"/>
              </a:rPr>
              <a:t>是指对以前在我中心缴过公积金的人进行转入（有账户），</a:t>
            </a:r>
            <a:r>
              <a:rPr lang="en-US" altLang="zh-CN" dirty="0">
                <a:sym typeface="+mn-ea"/>
              </a:rPr>
              <a:t>“</a:t>
            </a:r>
            <a:r>
              <a:rPr altLang="en-US" dirty="0">
                <a:sym typeface="+mn-ea"/>
              </a:rPr>
              <a:t>同城转移</a:t>
            </a:r>
            <a:r>
              <a:rPr lang="en-US" altLang="zh-CN" dirty="0">
                <a:sym typeface="+mn-ea"/>
              </a:rPr>
              <a:t>”</a:t>
            </a:r>
            <a:r>
              <a:rPr altLang="en-US" dirty="0">
                <a:sym typeface="+mn-ea"/>
              </a:rPr>
              <a:t>业务一般下一步就是</a:t>
            </a:r>
            <a:r>
              <a:rPr lang="en-US" altLang="zh-CN" dirty="0">
                <a:sym typeface="+mn-ea"/>
              </a:rPr>
              <a:t>“</a:t>
            </a:r>
            <a:r>
              <a:rPr altLang="en-US" dirty="0">
                <a:sym typeface="+mn-ea"/>
              </a:rPr>
              <a:t>启封</a:t>
            </a:r>
            <a:r>
              <a:rPr lang="en-US" altLang="zh-CN" dirty="0">
                <a:sym typeface="+mn-ea"/>
              </a:rPr>
              <a:t>”</a:t>
            </a:r>
            <a:r>
              <a:rPr altLang="en-US" dirty="0">
                <a:sym typeface="+mn-ea"/>
              </a:rPr>
              <a:t>业务，原单位必须封存本单位才能转，转进来后要启封才能和本单位其他职工一样正常缴。</a:t>
            </a:r>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问：汇缴每个月都要点吗？</a:t>
            </a:r>
            <a:endParaRPr lang="zh-CN" altLang="en-US" dirty="0"/>
          </a:p>
          <a:p>
            <a:r>
              <a:rPr lang="zh-CN" altLang="en-US" dirty="0"/>
              <a:t>答：是的，每个月都要进系统点汇缴，每月有变化先变化再</a:t>
            </a:r>
            <a:r>
              <a:rPr altLang="en-US" dirty="0">
                <a:sym typeface="+mn-ea"/>
              </a:rPr>
              <a:t>汇缴，没有变化直接点汇缴。</a:t>
            </a:r>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en-US" dirty="0">
                <a:solidFill>
                  <a:schemeClr val="accent2">
                    <a:lumMod val="75000"/>
                  </a:schemeClr>
                </a:solidFill>
                <a:latin typeface="微软雅黑" panose="020B0503020204020204" pitchFamily="34" charset="-122"/>
                <a:ea typeface="微软雅黑" panose="020B0503020204020204" pitchFamily="34" charset="-122"/>
                <a:sym typeface="+mn-ea"/>
              </a:rPr>
              <a:t>网厅汇、补缴核定业务于每月</a:t>
            </a:r>
            <a:r>
              <a:rPr lang="en-US" altLang="zh-CN" dirty="0">
                <a:solidFill>
                  <a:schemeClr val="accent2">
                    <a:lumMod val="75000"/>
                  </a:schemeClr>
                </a:solidFill>
                <a:latin typeface="微软雅黑" panose="020B0503020204020204" pitchFamily="34" charset="-122"/>
                <a:ea typeface="微软雅黑" panose="020B0503020204020204" pitchFamily="34" charset="-122"/>
                <a:sym typeface="+mn-ea"/>
              </a:rPr>
              <a:t>15</a:t>
            </a:r>
            <a:r>
              <a:rPr altLang="en-US" dirty="0">
                <a:solidFill>
                  <a:schemeClr val="accent2">
                    <a:lumMod val="75000"/>
                  </a:schemeClr>
                </a:solidFill>
                <a:latin typeface="微软雅黑" panose="020B0503020204020204" pitchFamily="34" charset="-122"/>
                <a:ea typeface="微软雅黑" panose="020B0503020204020204" pitchFamily="34" charset="-122"/>
                <a:sym typeface="+mn-ea"/>
              </a:rPr>
              <a:t>日之前完成，于每月</a:t>
            </a:r>
            <a:r>
              <a:rPr lang="en-US" altLang="zh-CN" dirty="0">
                <a:solidFill>
                  <a:schemeClr val="accent2">
                    <a:lumMod val="75000"/>
                  </a:schemeClr>
                </a:solidFill>
                <a:latin typeface="微软雅黑" panose="020B0503020204020204" pitchFamily="34" charset="-122"/>
                <a:ea typeface="微软雅黑" panose="020B0503020204020204" pitchFamily="34" charset="-122"/>
                <a:sym typeface="+mn-ea"/>
              </a:rPr>
              <a:t>25</a:t>
            </a:r>
            <a:r>
              <a:rPr altLang="en-US" dirty="0">
                <a:solidFill>
                  <a:schemeClr val="accent2">
                    <a:lumMod val="75000"/>
                  </a:schemeClr>
                </a:solidFill>
                <a:latin typeface="微软雅黑" panose="020B0503020204020204" pitchFamily="34" charset="-122"/>
                <a:ea typeface="微软雅黑" panose="020B0503020204020204" pitchFamily="34" charset="-122"/>
                <a:sym typeface="+mn-ea"/>
              </a:rPr>
              <a:t>日前将资金汇入中心账户。</a:t>
            </a:r>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rPr>
              <a:t>问：注册时候提示已注册，改密码的时候发现手机号不是法人的手机号，怎么办？</a:t>
            </a:r>
            <a:endPar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endParaRPr>
          </a:p>
          <a:p>
            <a:pPr>
              <a:lnSpc>
                <a:spcPct val="150000"/>
              </a:lnSpc>
            </a:pPr>
            <a:r>
              <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rPr>
              <a:t>答：根据政务网要求，需法人本人携带身份证原件及营业执照原件至淮北市政务服务大厅办理法人账号注册业务。</a:t>
            </a:r>
            <a:endPar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endParaRPr>
          </a:p>
          <a:p>
            <a:pPr>
              <a:lnSpc>
                <a:spcPct val="150000"/>
              </a:lnSpc>
            </a:pPr>
            <a:endPar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endParaRPr>
          </a:p>
          <a:p>
            <a:pPr>
              <a:lnSpc>
                <a:spcPct val="150000"/>
              </a:lnSpc>
            </a:pPr>
            <a:r>
              <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rPr>
              <a:t>问：注册完成后多久可以审核通过？</a:t>
            </a:r>
            <a:endPar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endParaRPr>
          </a:p>
          <a:p>
            <a:pPr>
              <a:lnSpc>
                <a:spcPct val="150000"/>
              </a:lnSpc>
            </a:pPr>
            <a:r>
              <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rPr>
              <a:t>答：账号是否审核通过由政务服务大厅审核，一般为3个工作日，建议其咨询0561-12345，我中心不作承诺。 </a:t>
            </a:r>
            <a:endParaRPr altLang="en-US" dirty="0">
              <a:solidFill>
                <a:srgbClr val="0050EF"/>
              </a:solidFill>
              <a:latin typeface="方正隶书_GBK" panose="03000509000000000000" charset="-122"/>
              <a:ea typeface="方正隶书_GBK" panose="03000509000000000000" charset="-122"/>
              <a:cs typeface="方正隶书_GBK" panose="03000509000000000000" charset="-122"/>
              <a:sym typeface="+mn-ea"/>
            </a:endParaRPr>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ltLang="en-US" dirty="0"/>
              <a:t>问：我就进入政务网没错了，这个页面为啥没有展开按钮？</a:t>
            </a:r>
            <a:endParaRPr altLang="en-US" dirty="0"/>
          </a:p>
          <a:p>
            <a:r>
              <a:rPr altLang="en-US" dirty="0"/>
              <a:t>答：①请确保地市选择为</a:t>
            </a:r>
            <a:r>
              <a:rPr lang="en-US" altLang="zh-CN" dirty="0"/>
              <a:t>“</a:t>
            </a:r>
            <a:r>
              <a:rPr altLang="en-US" dirty="0"/>
              <a:t>淮北市</a:t>
            </a:r>
            <a:r>
              <a:rPr lang="en-US" altLang="zh-CN" dirty="0"/>
              <a:t>”</a:t>
            </a:r>
            <a:r>
              <a:rPr altLang="en-US" dirty="0"/>
              <a:t>，且不要往下面的县区选，直接点</a:t>
            </a:r>
            <a:r>
              <a:rPr lang="en-US" altLang="zh-CN" dirty="0">
                <a:sym typeface="+mn-ea"/>
              </a:rPr>
              <a:t>“</a:t>
            </a:r>
            <a:r>
              <a:rPr altLang="en-US" dirty="0">
                <a:sym typeface="+mn-ea"/>
              </a:rPr>
              <a:t>淮北市</a:t>
            </a:r>
            <a:r>
              <a:rPr lang="en-US" altLang="zh-CN" dirty="0">
                <a:sym typeface="+mn-ea"/>
              </a:rPr>
              <a:t>”</a:t>
            </a:r>
            <a:r>
              <a:rPr altLang="en-US" dirty="0">
                <a:sym typeface="+mn-ea"/>
              </a:rPr>
              <a:t>后点确定；②浏览器不支持，请使用谷歌火狐</a:t>
            </a:r>
            <a:r>
              <a:rPr lang="en-US" altLang="zh-CN" dirty="0">
                <a:sym typeface="+mn-ea"/>
              </a:rPr>
              <a:t>360</a:t>
            </a:r>
            <a:r>
              <a:rPr altLang="en-US" dirty="0">
                <a:sym typeface="+mn-ea"/>
              </a:rPr>
              <a:t>等高兼容性浏览器。</a:t>
            </a:r>
            <a:endParaRPr altLang="en-US" dirty="0">
              <a:sym typeface="+mn-ea"/>
            </a:endParaRPr>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托管是指这个单位户要没了，但是底下的职工何去何从，单位就应该申请托管给我们，这个业务自</a:t>
            </a:r>
            <a:r>
              <a:rPr lang="en-US" altLang="zh-CN" dirty="0"/>
              <a:t>19</a:t>
            </a:r>
            <a:r>
              <a:rPr altLang="en-US" dirty="0"/>
              <a:t>年上线以来还没有一个办的。</a:t>
            </a:r>
            <a:endParaRPr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5D3BF3-D352-46FC-8343-31F56E6730EA}" type="slidenum">
              <a:rPr lang="en-US" altLang="zh-CN"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标题幻灯片">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9" name="Subtitle 8"/>
          <p:cNvSpPr>
            <a:spLocks noGrp="1"/>
          </p:cNvSpPr>
          <p:nvPr>
            <p:ph type="subTitle" idx="1"/>
          </p:nvPr>
        </p:nvSpPr>
        <p:spPr>
          <a:xfrm>
            <a:off x="2362200" y="4537528"/>
            <a:ext cx="6515100" cy="514350"/>
          </a:xfrm>
        </p:spPr>
        <p:txBody>
          <a:bodyPr anchor="ctr"/>
          <a:lstStyle>
            <a:lvl1pPr marL="0" indent="0" algn="l" eaLnBrk="1" latinLnBrk="0" hangingPunct="1">
              <a:buNone/>
              <a:defRPr kumimoji="0" lang="zh-CN"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lstStyle>
          <a:p>
            <a:pPr eaLnBrk="1" latinLnBrk="0" hangingPunct="1"/>
            <a:r>
              <a:rPr lang="zh-CN" altLang="en-US"/>
              <a:t>单击此处编辑母版副标题样式</a:t>
            </a:r>
            <a:endParaRPr lang="zh-CN" altLang="en-US"/>
          </a:p>
        </p:txBody>
      </p:sp>
      <p:sp>
        <p:nvSpPr>
          <p:cNvPr id="28" name="Date Placeholder 27"/>
          <p:cNvSpPr>
            <a:spLocks noGrp="1"/>
          </p:cNvSpPr>
          <p:nvPr>
            <p:ph type="dt" sz="half" idx="10"/>
          </p:nvPr>
        </p:nvSpPr>
        <p:spPr>
          <a:xfrm>
            <a:off x="76200" y="4551524"/>
            <a:ext cx="2057400" cy="514350"/>
          </a:xfrm>
        </p:spPr>
        <p:txBody>
          <a:bodyPr>
            <a:noAutofit/>
          </a:bodyPr>
          <a:lstStyle>
            <a:lvl1pPr algn="ctr" eaLnBrk="1" latinLnBrk="0" hangingPunct="1">
              <a:defRPr kumimoji="0" lang="zh-CN" sz="2000">
                <a:solidFill>
                  <a:srgbClr val="FFFFFF"/>
                </a:solidFill>
              </a:defRPr>
            </a:lvl1pPr>
          </a:lstStyle>
          <a:p>
            <a:pPr algn="ctr"/>
            <a:fld id="{047E157E-8DCB-4F70-A0AF-5EB586A91DD4}" type="datetime1">
              <a:rPr kumimoji="0" lang="en-US" altLang="zh-CN">
                <a:solidFill>
                  <a:srgbClr val="FFFFFF"/>
                </a:solidFill>
              </a:rPr>
            </a:fld>
            <a:endParaRPr kumimoji="0" lang="zh-CN" sz="200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eaLnBrk="1" latinLnBrk="0" hangingPunct="1">
              <a:defRPr kumimoji="0" lang="zh-CN">
                <a:solidFill>
                  <a:schemeClr val="tx2"/>
                </a:solidFill>
              </a:defRPr>
            </a:lvl1pPr>
          </a:lstStyle>
          <a:p>
            <a:pPr algn="r"/>
            <a:endParaRPr kumimoji="0" lang="zh-CN">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eaLnBrk="1" latinLnBrk="0" hangingPunct="1">
              <a:defRPr kumimoji="0" lang="zh-CN">
                <a:solidFill>
                  <a:schemeClr val="tx2"/>
                </a:solidFill>
              </a:defRPr>
            </a:lvl1pPr>
          </a:lstStyle>
          <a:p>
            <a:fld id="{8F82E0A0-C266-4798-8C8F-B9F91E9DA37E}" type="slidenum">
              <a:rPr kumimoji="0" lang="zh-CN">
                <a:solidFill>
                  <a:schemeClr val="tx2"/>
                </a:solidFill>
              </a:rPr>
            </a:fld>
            <a:endParaRPr kumimoji="0" lang="zh-CN">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eaLnBrk="1" latinLnBrk="0" hangingPunct="1">
              <a:defRPr kumimoji="0" lang="zh-CN" cap="all" baseline="0"/>
            </a:lvl1pPr>
          </a:lstStyle>
          <a:p>
            <a:pPr eaLnBrk="1" latinLnBrk="0" hangingPunct="1"/>
            <a:r>
              <a:rPr lang="zh-CN" altLang="en-US"/>
              <a:t>单击此处编辑母版标题样式</a:t>
            </a:r>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18110"/>
            <a:ext cx="8153400" cy="1005840"/>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12648" y="1352550"/>
            <a:ext cx="8153400" cy="324231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0" y="4686300"/>
            <a:ext cx="2667000" cy="273844"/>
          </a:xfrm>
        </p:spPr>
        <p:txBody>
          <a:bodyPr/>
          <a:lstStyle>
            <a:lvl1pPr>
              <a:defRPr/>
            </a:lvl1pPr>
          </a:lstStyle>
          <a:p>
            <a:pPr>
              <a:defRPr/>
            </a:pPr>
            <a:fld id="{EACB4D0F-6817-4593-A60B-DF4E13654EC0}" type="datetimeFigureOut">
              <a:rPr lang="zh-CN" altLang="en-US"/>
            </a:fld>
            <a:endParaRPr lang="zh-CN" altLang="en-US"/>
          </a:p>
        </p:txBody>
      </p:sp>
      <p:sp>
        <p:nvSpPr>
          <p:cNvPr id="5" name="页脚占位符 4"/>
          <p:cNvSpPr>
            <a:spLocks noGrp="1"/>
          </p:cNvSpPr>
          <p:nvPr>
            <p:ph type="ftr" sz="quarter" idx="11"/>
          </p:nvPr>
        </p:nvSpPr>
        <p:spPr>
          <a:xfrm>
            <a:off x="609601" y="4686155"/>
            <a:ext cx="5421083" cy="273844"/>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0" y="1123507"/>
            <a:ext cx="533400" cy="183357"/>
          </a:xfrm>
        </p:spPr>
        <p:txBody>
          <a:bodyPr/>
          <a:lstStyle>
            <a:lvl1pPr>
              <a:defRPr/>
            </a:lvl1pPr>
          </a:lstStyle>
          <a:p>
            <a:pPr>
              <a:defRPr/>
            </a:pPr>
            <a:fld id="{44BDE496-70AD-49D3-A772-0E881929C8F9}" type="slidenum">
              <a:rPr lang="zh-CN" altLang="en-US"/>
            </a:fld>
            <a:endParaRPr lang="zh-CN" alt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2" name="组合 1"/>
          <p:cNvGrpSpPr/>
          <p:nvPr userDrawn="1"/>
        </p:nvGrpSpPr>
        <p:grpSpPr bwMode="auto">
          <a:xfrm>
            <a:off x="254000" y="-20638"/>
            <a:ext cx="674688" cy="647701"/>
            <a:chOff x="2506532" y="465192"/>
            <a:chExt cx="675190" cy="646231"/>
          </a:xfrm>
        </p:grpSpPr>
        <p:sp>
          <p:nvSpPr>
            <p:cNvPr id="3" name="文本框 2"/>
            <p:cNvSpPr txBox="1">
              <a:spLocks noChangeArrowheads="1"/>
            </p:cNvSpPr>
            <p:nvPr/>
          </p:nvSpPr>
          <p:spPr bwMode="auto">
            <a:xfrm>
              <a:off x="2506532" y="465192"/>
              <a:ext cx="236714" cy="646231"/>
            </a:xfrm>
            <a:prstGeom prst="rect">
              <a:avLst/>
            </a:prstGeom>
            <a:noFill/>
            <a:ln w="9525">
              <a:noFill/>
              <a:miter lim="800000"/>
            </a:ln>
          </p:spPr>
          <p:txBody>
            <a:bodyPr>
              <a:spAutoFit/>
            </a:bodyPr>
            <a:lstStyle/>
            <a:p>
              <a:pPr fontAlgn="auto">
                <a:spcBef>
                  <a:spcPts val="0"/>
                </a:spcBef>
                <a:spcAft>
                  <a:spcPts val="0"/>
                </a:spcAft>
                <a:defRPr/>
              </a:pPr>
              <a:r>
                <a:rPr lang="en-US" altLang="zh-CN" sz="3600" dirty="0">
                  <a:solidFill>
                    <a:srgbClr val="005292"/>
                  </a:solidFill>
                  <a:latin typeface="Impact" panose="020B0806030902050204" pitchFamily="34" charset="0"/>
                  <a:ea typeface="+mn-ea"/>
                </a:rPr>
                <a:t>5</a:t>
              </a:r>
              <a:endParaRPr lang="zh-CN" altLang="en-US" sz="3600" dirty="0">
                <a:solidFill>
                  <a:srgbClr val="005292"/>
                </a:solidFill>
                <a:latin typeface="Impact" panose="020B0806030902050204" pitchFamily="34" charset="0"/>
                <a:ea typeface="+mn-ea"/>
              </a:endParaRPr>
            </a:p>
          </p:txBody>
        </p:sp>
        <p:cxnSp>
          <p:nvCxnSpPr>
            <p:cNvPr id="4" name="直接连接符 6"/>
            <p:cNvCxnSpPr/>
            <p:nvPr/>
          </p:nvCxnSpPr>
          <p:spPr>
            <a:xfrm flipH="1">
              <a:off x="2722593" y="599824"/>
              <a:ext cx="459129" cy="459330"/>
            </a:xfrm>
            <a:prstGeom prst="line">
              <a:avLst/>
            </a:prstGeom>
            <a:ln w="28575">
              <a:solidFill>
                <a:srgbClr val="005292"/>
              </a:solidFill>
            </a:ln>
          </p:spPr>
          <p:style>
            <a:lnRef idx="1">
              <a:schemeClr val="accent1"/>
            </a:lnRef>
            <a:fillRef idx="0">
              <a:schemeClr val="accent1"/>
            </a:fillRef>
            <a:effectRef idx="0">
              <a:schemeClr val="accent1"/>
            </a:effectRef>
            <a:fontRef idx="minor">
              <a:schemeClr val="tx1"/>
            </a:fontRef>
          </p:style>
        </p:cxnSp>
      </p:grpSp>
      <p:sp>
        <p:nvSpPr>
          <p:cNvPr id="5" name="矩形 7"/>
          <p:cNvSpPr/>
          <p:nvPr userDrawn="1"/>
        </p:nvSpPr>
        <p:spPr>
          <a:xfrm>
            <a:off x="0" y="571500"/>
            <a:ext cx="9137650" cy="34925"/>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anchor="ctr"/>
          <a:lstStyle/>
          <a:p>
            <a:pPr algn="ctr" fontAlgn="auto">
              <a:spcBef>
                <a:spcPts val="0"/>
              </a:spcBef>
              <a:spcAft>
                <a:spcPts val="0"/>
              </a:spcAft>
              <a:defRPr/>
            </a:pPr>
            <a:endParaRPr lang="zh-CN" alt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118110"/>
            <a:ext cx="8153400" cy="1005840"/>
          </a:xfrm>
        </p:spPr>
        <p:txBody>
          <a:bodyPr/>
          <a:lstStyle/>
          <a:p>
            <a:pPr eaLnBrk="1" latinLnBrk="0" hangingPunct="1"/>
            <a:r>
              <a:rPr lang="zh-CN" altLang="en-US"/>
              <a:t>单击此处编辑母版标题样式</a:t>
            </a:r>
            <a:endParaRPr lang="zh-CN" altLang="en-US"/>
          </a:p>
        </p:txBody>
      </p:sp>
      <p:sp>
        <p:nvSpPr>
          <p:cNvPr id="3" name="Rectangle 2"/>
          <p:cNvSpPr>
            <a:spLocks noGrp="1"/>
          </p:cNvSpPr>
          <p:nvPr>
            <p:ph type="dt" sz="half" idx="10"/>
          </p:nvPr>
        </p:nvSpPr>
        <p:spPr>
          <a:xfrm>
            <a:off x="6096000" y="4686300"/>
            <a:ext cx="2667000" cy="273844"/>
          </a:xfrm>
        </p:spPr>
        <p:txBody>
          <a:bodyPr/>
          <a:lstStyle/>
          <a:p>
            <a:fld id="{E4606EA6-EFEA-4C30-9264-4F9291A5780D}" type="datetime1">
              <a:rPr/>
            </a:fld>
            <a:endParaRPr kumimoji="0" lang="zh-CN"/>
          </a:p>
        </p:txBody>
      </p:sp>
      <p:sp>
        <p:nvSpPr>
          <p:cNvPr id="4" name="Rectangle 3"/>
          <p:cNvSpPr>
            <a:spLocks noGrp="1"/>
          </p:cNvSpPr>
          <p:nvPr>
            <p:ph type="ftr" sz="quarter" idx="11"/>
          </p:nvPr>
        </p:nvSpPr>
        <p:spPr>
          <a:xfrm>
            <a:off x="609601" y="4686155"/>
            <a:ext cx="5421083" cy="273844"/>
          </a:xfrm>
        </p:spPr>
        <p:txBody>
          <a:bodyPr/>
          <a:lstStyle/>
          <a:p>
            <a:endParaRPr kumimoji="0" lang="zh-CN"/>
          </a:p>
        </p:txBody>
      </p:sp>
      <p:sp>
        <p:nvSpPr>
          <p:cNvPr id="5" name="Rectangle 4"/>
          <p:cNvSpPr>
            <a:spLocks noGrp="1"/>
          </p:cNvSpPr>
          <p:nvPr>
            <p:ph type="sldNum" sz="quarter" idx="12"/>
          </p:nvPr>
        </p:nvSpPr>
        <p:spPr>
          <a:xfrm>
            <a:off x="0" y="1123507"/>
            <a:ext cx="533400" cy="183357"/>
          </a:xfrm>
        </p:spPr>
        <p:txBody>
          <a:bodyPr/>
          <a:lstStyle/>
          <a:p>
            <a:pPr algn="ctr"/>
            <a:fld id="{8F82E0A0-C266-4798-8C8F-B9F91E9DA37E}" type="slidenum">
              <a:rPr kumimoji="0" lang="zh-CN" sz="1400" b="1">
                <a:solidFill>
                  <a:srgbClr val="FFFFFF"/>
                </a:solidFill>
              </a:rPr>
            </a:fld>
            <a:endParaRPr kumimoji="0" lang="zh-CN"/>
          </a:p>
        </p:txBody>
      </p:sp>
      <p:sp>
        <p:nvSpPr>
          <p:cNvPr id="7" name="Rectangle 6"/>
          <p:cNvSpPr>
            <a:spLocks noGrp="1"/>
          </p:cNvSpPr>
          <p:nvPr>
            <p:ph sz="quarter" idx="13"/>
          </p:nvPr>
        </p:nvSpPr>
        <p:spPr>
          <a:xfrm>
            <a:off x="609600" y="1352550"/>
            <a:ext cx="8153400" cy="327660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eaLnBrk="1" latinLnBrk="0" hangingPunct="1">
              <a:buNone/>
              <a:defRPr kumimoji="0" lang="zh-CN" sz="2800">
                <a:solidFill>
                  <a:schemeClr val="tx2"/>
                </a:solidFill>
              </a:defRPr>
            </a:lvl1pPr>
            <a:lvl2pPr eaLnBrk="1" latinLnBrk="0" hangingPunct="1">
              <a:buNone/>
              <a:defRPr kumimoji="0" lang="zh-CN" sz="1800">
                <a:solidFill>
                  <a:schemeClr val="tx1">
                    <a:tint val="75000"/>
                  </a:schemeClr>
                </a:solidFill>
              </a:defRPr>
            </a:lvl2pPr>
            <a:lvl3pPr eaLnBrk="1" latinLnBrk="0" hangingPunct="1">
              <a:buNone/>
              <a:defRPr kumimoji="0" lang="zh-CN" sz="1600">
                <a:solidFill>
                  <a:schemeClr val="tx1">
                    <a:tint val="75000"/>
                  </a:schemeClr>
                </a:solidFill>
              </a:defRPr>
            </a:lvl3pPr>
            <a:lvl4pPr eaLnBrk="1" latinLnBrk="0" hangingPunct="1">
              <a:buNone/>
              <a:defRPr kumimoji="0" lang="zh-CN" sz="1400">
                <a:solidFill>
                  <a:schemeClr val="tx1">
                    <a:tint val="75000"/>
                  </a:schemeClr>
                </a:solidFill>
              </a:defRPr>
            </a:lvl4pPr>
            <a:lvl5pPr eaLnBrk="1" latinLnBrk="0" hangingPunct="1">
              <a:buNone/>
              <a:defRPr kumimoji="0" lang="zh-CN" sz="1400">
                <a:solidFill>
                  <a:schemeClr val="tx1">
                    <a:tint val="75000"/>
                  </a:schemeClr>
                </a:solidFill>
              </a:defRPr>
            </a:lvl5pPr>
          </a:lstStyle>
          <a:p>
            <a:pPr lvl="0" eaLnBrk="1" latinLnBrk="0" hangingPunct="1"/>
            <a:r>
              <a:rPr lang="zh-CN" altLang="en-US"/>
              <a:t>单击此处编辑母版文本样式</a:t>
            </a:r>
            <a:endParaRPr lang="zh-CN" altLang="en-US"/>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2" name="Title 1"/>
          <p:cNvSpPr>
            <a:spLocks noGrp="1"/>
          </p:cNvSpPr>
          <p:nvPr>
            <p:ph type="title"/>
          </p:nvPr>
        </p:nvSpPr>
        <p:spPr>
          <a:xfrm>
            <a:off x="1371600" y="1200150"/>
            <a:ext cx="7620000" cy="742950"/>
          </a:xfrm>
        </p:spPr>
        <p:txBody>
          <a:bodyPr/>
          <a:lstStyle>
            <a:lvl1pPr algn="l" eaLnBrk="1" latinLnBrk="0" hangingPunct="1">
              <a:buNone/>
              <a:defRPr kumimoji="0" lang="zh-CN" sz="4400" b="0" cap="none">
                <a:solidFill>
                  <a:srgbClr val="FFFFFF"/>
                </a:solidFill>
              </a:defRPr>
            </a:lvl1pPr>
          </a:lstStyle>
          <a:p>
            <a:r>
              <a:rPr kumimoji="0" lang="zh-CN"/>
              <a:t>单击此处编辑母版标题样式</a:t>
            </a:r>
            <a:endParaRPr kumimoji="0" lang="zh-CN"/>
          </a:p>
        </p:txBody>
      </p:sp>
      <p:sp>
        <p:nvSpPr>
          <p:cNvPr id="12" name="Date Placeholder 11"/>
          <p:cNvSpPr>
            <a:spLocks noGrp="1"/>
          </p:cNvSpPr>
          <p:nvPr>
            <p:ph type="dt" sz="half" idx="10"/>
          </p:nvPr>
        </p:nvSpPr>
        <p:spPr>
          <a:xfrm>
            <a:off x="6096000" y="4686300"/>
            <a:ext cx="2667000" cy="273844"/>
          </a:xfrm>
        </p:spPr>
        <p:txBody>
          <a:bodyPr/>
          <a:lstStyle/>
          <a:p>
            <a:fld id="{6FCF9F07-3BC7-4570-B054-79111B0A380C}" type="datetime1">
              <a:rPr/>
            </a:fld>
            <a:endParaRPr kumimoji="0" lang="zh-CN"/>
          </a:p>
        </p:txBody>
      </p:sp>
      <p:sp>
        <p:nvSpPr>
          <p:cNvPr id="13" name="Slide Number Placeholder 12"/>
          <p:cNvSpPr>
            <a:spLocks noGrp="1"/>
          </p:cNvSpPr>
          <p:nvPr>
            <p:ph type="sldNum" sz="quarter" idx="11"/>
          </p:nvPr>
        </p:nvSpPr>
        <p:spPr>
          <a:xfrm>
            <a:off x="0" y="1314450"/>
            <a:ext cx="1295400" cy="526257"/>
          </a:xfrm>
        </p:spPr>
        <p:txBody>
          <a:bodyPr>
            <a:noAutofit/>
          </a:bodyPr>
          <a:lstStyle>
            <a:lvl1pPr eaLnBrk="1" latinLnBrk="0" hangingPunct="1">
              <a:defRPr kumimoji="0" lang="zh-CN" sz="2400">
                <a:solidFill>
                  <a:srgbClr val="FFFFFF"/>
                </a:solidFill>
              </a:defRPr>
            </a:lvl1pPr>
          </a:lstStyle>
          <a:p>
            <a:pPr algn="ctr"/>
            <a:fld id="{8F82E0A0-C266-4798-8C8F-B9F91E9DA37E}" type="slidenum">
              <a:rPr kumimoji="0" lang="zh-CN" sz="2400" b="1">
                <a:solidFill>
                  <a:srgbClr val="FFFFFF"/>
                </a:solidFill>
              </a:rPr>
            </a:fld>
            <a:endParaRPr kumimoji="0" lang="zh-CN" sz="2400">
              <a:solidFill>
                <a:srgbClr val="FFFFFF"/>
              </a:solidFill>
            </a:endParaRPr>
          </a:p>
        </p:txBody>
      </p:sp>
      <p:sp>
        <p:nvSpPr>
          <p:cNvPr id="14" name="Footer Placeholder 13"/>
          <p:cNvSpPr>
            <a:spLocks noGrp="1"/>
          </p:cNvSpPr>
          <p:nvPr>
            <p:ph type="ftr" sz="quarter" idx="12"/>
          </p:nvPr>
        </p:nvSpPr>
        <p:spPr>
          <a:xfrm>
            <a:off x="609601" y="4686155"/>
            <a:ext cx="5421083" cy="273844"/>
          </a:xfrm>
        </p:spPr>
        <p:txBody>
          <a:bodyPr/>
          <a:lstStyle/>
          <a:p>
            <a:endParaRPr kumimoji="0" lang="zh-CN"/>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lstStyle/>
          <a:p>
            <a:pPr eaLnBrk="1" latinLnBrk="0" hangingPunct="1"/>
            <a:r>
              <a:rPr lang="zh-CN" altLang="en-US"/>
              <a:t>单击此处编辑母版标题样式</a:t>
            </a:r>
            <a:endParaRPr lang="zh-CN" altLang="en-US"/>
          </a:p>
        </p:txBody>
      </p:sp>
      <p:sp>
        <p:nvSpPr>
          <p:cNvPr id="9" name="Content Placeholder 8"/>
          <p:cNvSpPr>
            <a:spLocks noGrp="1"/>
          </p:cNvSpPr>
          <p:nvPr>
            <p:ph sz="quarter" idx="13"/>
          </p:nvPr>
        </p:nvSpPr>
        <p:spPr>
          <a:xfrm>
            <a:off x="609600" y="1352551"/>
            <a:ext cx="3886200" cy="3268624"/>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lang="zh-CN" altLang="en-US"/>
          </a:p>
        </p:txBody>
      </p:sp>
      <p:sp>
        <p:nvSpPr>
          <p:cNvPr id="11" name="Content Placeholder 10"/>
          <p:cNvSpPr>
            <a:spLocks noGrp="1"/>
          </p:cNvSpPr>
          <p:nvPr>
            <p:ph sz="quarter" idx="14"/>
          </p:nvPr>
        </p:nvSpPr>
        <p:spPr>
          <a:xfrm>
            <a:off x="4844901" y="1352549"/>
            <a:ext cx="3886200" cy="3268625"/>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lang="zh-CN" altLang="en-US"/>
          </a:p>
        </p:txBody>
      </p:sp>
      <p:sp>
        <p:nvSpPr>
          <p:cNvPr id="8" name="Date Placeholder 7"/>
          <p:cNvSpPr>
            <a:spLocks noGrp="1"/>
          </p:cNvSpPr>
          <p:nvPr>
            <p:ph type="dt" sz="half" idx="15"/>
          </p:nvPr>
        </p:nvSpPr>
        <p:spPr>
          <a:xfrm>
            <a:off x="6096000" y="4686300"/>
            <a:ext cx="2667000" cy="273844"/>
          </a:xfrm>
        </p:spPr>
        <p:txBody>
          <a:bodyPr rtlCol="0"/>
          <a:lstStyle/>
          <a:p>
            <a:fld id="{E4606EA6-EFEA-4C30-9264-4F9291A5780D}" type="datetime1">
              <a:rPr/>
            </a:fld>
            <a:endParaRPr kumimoji="0" lang="zh-CN"/>
          </a:p>
        </p:txBody>
      </p:sp>
      <p:sp>
        <p:nvSpPr>
          <p:cNvPr id="10" name="Slide Number Placeholder 9"/>
          <p:cNvSpPr>
            <a:spLocks noGrp="1"/>
          </p:cNvSpPr>
          <p:nvPr>
            <p:ph type="sldNum" sz="quarter" idx="16"/>
          </p:nvPr>
        </p:nvSpPr>
        <p:spPr>
          <a:xfrm>
            <a:off x="0" y="1123507"/>
            <a:ext cx="533400" cy="183357"/>
          </a:xfrm>
        </p:spPr>
        <p:txBody>
          <a:bodyPr rtlCol="0"/>
          <a:lstStyle/>
          <a:p>
            <a:pPr algn="ctr"/>
            <a:fld id="{8F82E0A0-C266-4798-8C8F-B9F91E9DA37E}" type="slidenum">
              <a:rPr kumimoji="0" lang="zh-CN" sz="1400" b="1">
                <a:solidFill>
                  <a:srgbClr val="FFFFFF"/>
                </a:solidFill>
              </a:rPr>
            </a:fld>
            <a:endParaRPr kumimoji="0" lang="zh-CN"/>
          </a:p>
        </p:txBody>
      </p:sp>
      <p:sp>
        <p:nvSpPr>
          <p:cNvPr id="12" name="Footer Placeholder 11"/>
          <p:cNvSpPr>
            <a:spLocks noGrp="1"/>
          </p:cNvSpPr>
          <p:nvPr>
            <p:ph type="ftr" sz="quarter" idx="17"/>
          </p:nvPr>
        </p:nvSpPr>
        <p:spPr>
          <a:xfrm>
            <a:off x="609601" y="4686155"/>
            <a:ext cx="5421083" cy="273844"/>
          </a:xfrm>
        </p:spPr>
        <p:txBody>
          <a:bodyPr rtlCol="0"/>
          <a:lstStyle/>
          <a:p>
            <a:endParaRPr kumimoji="0"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eaLnBrk="1" latinLnBrk="0" hangingPunct="1">
              <a:defRPr kumimoji="0" lang="zh-CN"/>
            </a:lvl1pPr>
          </a:lstStyle>
          <a:p>
            <a:pPr eaLnBrk="1" latinLnBrk="0" hangingPunct="1"/>
            <a:r>
              <a:rPr lang="zh-CN" altLang="en-US"/>
              <a:t>单击此处编辑母版标题样式</a:t>
            </a:r>
            <a:endParaRPr lang="zh-CN" altLang="en-US"/>
          </a:p>
        </p:txBody>
      </p:sp>
      <p:sp>
        <p:nvSpPr>
          <p:cNvPr id="11" name="Content Placeholder 10"/>
          <p:cNvSpPr>
            <a:spLocks noGrp="1"/>
          </p:cNvSpPr>
          <p:nvPr>
            <p:ph sz="quarter" idx="13"/>
          </p:nvPr>
        </p:nvSpPr>
        <p:spPr>
          <a:xfrm>
            <a:off x="609600" y="1919818"/>
            <a:ext cx="3886200" cy="262890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lang="zh-CN" altLang="en-US"/>
          </a:p>
        </p:txBody>
      </p:sp>
      <p:sp>
        <p:nvSpPr>
          <p:cNvPr id="13" name="Content Placeholder 12"/>
          <p:cNvSpPr>
            <a:spLocks noGrp="1"/>
          </p:cNvSpPr>
          <p:nvPr>
            <p:ph sz="quarter" idx="14"/>
          </p:nvPr>
        </p:nvSpPr>
        <p:spPr>
          <a:xfrm>
            <a:off x="4800600" y="1919818"/>
            <a:ext cx="3886200" cy="262890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lang="zh-CN" altLang="en-US"/>
          </a:p>
        </p:txBody>
      </p:sp>
      <p:sp>
        <p:nvSpPr>
          <p:cNvPr id="10" name="Date Placeholder 9"/>
          <p:cNvSpPr>
            <a:spLocks noGrp="1"/>
          </p:cNvSpPr>
          <p:nvPr>
            <p:ph type="dt" sz="half" idx="15"/>
          </p:nvPr>
        </p:nvSpPr>
        <p:spPr>
          <a:xfrm>
            <a:off x="6096000" y="4686300"/>
            <a:ext cx="2667000" cy="273844"/>
          </a:xfrm>
        </p:spPr>
        <p:txBody>
          <a:bodyPr rtlCol="0"/>
          <a:lstStyle/>
          <a:p>
            <a:fld id="{E4606EA6-EFEA-4C30-9264-4F9291A5780D}" type="datetime1">
              <a:rPr/>
            </a:fld>
            <a:endParaRPr kumimoji="0" lang="zh-CN"/>
          </a:p>
        </p:txBody>
      </p:sp>
      <p:sp>
        <p:nvSpPr>
          <p:cNvPr id="12" name="Slide Number Placeholder 11"/>
          <p:cNvSpPr>
            <a:spLocks noGrp="1"/>
          </p:cNvSpPr>
          <p:nvPr>
            <p:ph type="sldNum" sz="quarter" idx="16"/>
          </p:nvPr>
        </p:nvSpPr>
        <p:spPr>
          <a:xfrm>
            <a:off x="0" y="1123507"/>
            <a:ext cx="533400" cy="183357"/>
          </a:xfrm>
        </p:spPr>
        <p:txBody>
          <a:bodyPr rtlCol="0"/>
          <a:lstStyle/>
          <a:p>
            <a:pPr algn="ctr"/>
            <a:fld id="{8F82E0A0-C266-4798-8C8F-B9F91E9DA37E}" type="slidenum">
              <a:rPr kumimoji="0" lang="zh-CN" sz="1400" b="1">
                <a:solidFill>
                  <a:srgbClr val="FFFFFF"/>
                </a:solidFill>
              </a:rPr>
            </a:fld>
            <a:endParaRPr kumimoji="0" lang="zh-CN"/>
          </a:p>
        </p:txBody>
      </p:sp>
      <p:sp>
        <p:nvSpPr>
          <p:cNvPr id="14" name="Footer Placeholder 13"/>
          <p:cNvSpPr>
            <a:spLocks noGrp="1"/>
          </p:cNvSpPr>
          <p:nvPr>
            <p:ph type="ftr" sz="quarter" idx="17"/>
          </p:nvPr>
        </p:nvSpPr>
        <p:spPr>
          <a:xfrm>
            <a:off x="609601" y="4686155"/>
            <a:ext cx="5421083" cy="273844"/>
          </a:xfrm>
        </p:spPr>
        <p:txBody>
          <a:bodyPr rtlCol="0"/>
          <a:lstStyle/>
          <a:p>
            <a:endParaRPr kumimoji="0" lang="zh-CN"/>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eaLnBrk="1" latinLnBrk="0" hangingPunct="1">
              <a:buFontTx/>
              <a:buNone/>
              <a:defRPr kumimoji="0" lang="zh-CN" sz="2000" b="1">
                <a:solidFill>
                  <a:srgbClr val="FFFFFF"/>
                </a:solidFill>
              </a:defRPr>
            </a:lvl1pPr>
          </a:lstStyle>
          <a:p>
            <a:pPr lvl="0" eaLnBrk="1" latinLnBrk="0" hangingPunct="1"/>
            <a:r>
              <a:rPr lang="zh-CN" altLang="en-US"/>
              <a:t>单击此处编辑母版文本样式</a:t>
            </a:r>
            <a:endParaRPr lang="zh-CN" altLang="en-US"/>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eaLnBrk="1" latinLnBrk="0" hangingPunct="1">
              <a:buFontTx/>
              <a:buNone/>
              <a:defRPr kumimoji="0" lang="zh-CN" sz="2000" b="1">
                <a:solidFill>
                  <a:srgbClr val="FFFFFF"/>
                </a:solidFill>
              </a:defRPr>
            </a:lvl1pPr>
          </a:lstStyle>
          <a:p>
            <a:pPr lvl="0" eaLnBrk="1" latinLnBrk="0" hangingPunct="1"/>
            <a:r>
              <a:rPr lang="zh-CN" altLang="en-US"/>
              <a:t>单击此处编辑母版文本样式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0" y="4686300"/>
            <a:ext cx="2667000" cy="273844"/>
          </a:xfrm>
        </p:spPr>
        <p:txBody>
          <a:bodyPr/>
          <a:lstStyle/>
          <a:p>
            <a:fld id="{6DFADB5D-B7A0-47E3-AD2D-B1A6F8614213}" type="datetime1">
              <a:rPr/>
            </a:fld>
            <a:endParaRPr kumimoji="0" lang="zh-CN"/>
          </a:p>
        </p:txBody>
      </p:sp>
      <p:sp>
        <p:nvSpPr>
          <p:cNvPr id="4" name="Footer Placeholder 3"/>
          <p:cNvSpPr>
            <a:spLocks noGrp="1"/>
          </p:cNvSpPr>
          <p:nvPr>
            <p:ph type="ftr" sz="quarter" idx="11"/>
          </p:nvPr>
        </p:nvSpPr>
        <p:spPr>
          <a:xfrm>
            <a:off x="609601" y="4686155"/>
            <a:ext cx="5421083" cy="273844"/>
          </a:xfrm>
        </p:spPr>
        <p:txBody>
          <a:bodyPr/>
          <a:lstStyle/>
          <a:p>
            <a:endParaRPr kumimoji="0"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4686300"/>
            <a:ext cx="2667000" cy="273844"/>
          </a:xfrm>
        </p:spPr>
        <p:txBody>
          <a:bodyPr/>
          <a:lstStyle/>
          <a:p>
            <a:fld id="{72968126-03FC-49C0-B9B8-2B561CCC3D90}" type="datetime1">
              <a:rPr/>
            </a:fld>
            <a:endParaRPr kumimoji="0" lang="zh-CN"/>
          </a:p>
        </p:txBody>
      </p:sp>
      <p:sp>
        <p:nvSpPr>
          <p:cNvPr id="3" name="Footer Placeholder 2"/>
          <p:cNvSpPr>
            <a:spLocks noGrp="1"/>
          </p:cNvSpPr>
          <p:nvPr>
            <p:ph type="ftr" sz="quarter" idx="11"/>
          </p:nvPr>
        </p:nvSpPr>
        <p:spPr>
          <a:xfrm>
            <a:off x="609601" y="4686155"/>
            <a:ext cx="5421083" cy="273844"/>
          </a:xfrm>
        </p:spPr>
        <p:txBody>
          <a:bodyPr/>
          <a:lstStyle/>
          <a:p>
            <a:endParaRPr kumimoji="0" lang="zh-CN"/>
          </a:p>
        </p:txBody>
      </p:sp>
      <p:sp>
        <p:nvSpPr>
          <p:cNvPr id="4" name="Slide Number Placeholder 3"/>
          <p:cNvSpPr>
            <a:spLocks noGrp="1"/>
          </p:cNvSpPr>
          <p:nvPr>
            <p:ph type="sldNum" sz="quarter" idx="12"/>
          </p:nvPr>
        </p:nvSpPr>
        <p:spPr>
          <a:xfrm>
            <a:off x="0" y="4686300"/>
            <a:ext cx="533400" cy="285750"/>
          </a:xfrm>
        </p:spPr>
        <p:txBody>
          <a:bodyPr/>
          <a:lstStyle>
            <a:lvl1pPr eaLnBrk="1" latinLnBrk="0" hangingPunct="1">
              <a:defRPr kumimoji="0" lang="zh-CN">
                <a:solidFill>
                  <a:schemeClr val="tx2"/>
                </a:solidFill>
              </a:defRPr>
            </a:lvl1pPr>
          </a:lstStyle>
          <a:p>
            <a:fld id="{A3F7CB7D-F184-43C7-B6FD-03D728E1BBFF}" type="slidenum">
              <a:rPr kumimoji="0" lang="zh-CN">
                <a:solidFill>
                  <a:schemeClr val="tx2"/>
                </a:solidFill>
              </a:rPr>
            </a:fld>
            <a:endParaRPr kumimoji="0" lang="zh-CN">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eaLnBrk="1" latinLnBrk="0" hangingPunct="1">
              <a:buNone/>
              <a:defRPr kumimoji="0" lang="zh-CN" sz="4200" b="0"/>
            </a:lvl1pPr>
          </a:lstStyle>
          <a:p>
            <a:pPr eaLnBrk="1" latinLnBrk="0" hangingPunct="1"/>
            <a:r>
              <a:rPr lang="zh-CN" altLang="en-US"/>
              <a:t>单击此处编辑母版标题样式</a:t>
            </a:r>
            <a:endParaRPr lang="zh-CN" altLang="en-US"/>
          </a:p>
        </p:txBody>
      </p:sp>
      <p:sp>
        <p:nvSpPr>
          <p:cNvPr id="5" name="Date Placeholder 4"/>
          <p:cNvSpPr>
            <a:spLocks noGrp="1"/>
          </p:cNvSpPr>
          <p:nvPr>
            <p:ph type="dt" sz="half" idx="10"/>
          </p:nvPr>
        </p:nvSpPr>
        <p:spPr>
          <a:xfrm>
            <a:off x="6096000" y="4686300"/>
            <a:ext cx="2667000" cy="273844"/>
          </a:xfrm>
        </p:spPr>
        <p:txBody>
          <a:bodyPr/>
          <a:lstStyle/>
          <a:p>
            <a:fld id="{F49A8198-4617-485E-9585-4840B69DBBA6}" type="datetime1">
              <a:rPr/>
            </a:fld>
            <a:endParaRPr kumimoji="0" lang="zh-CN"/>
          </a:p>
        </p:txBody>
      </p:sp>
      <p:sp>
        <p:nvSpPr>
          <p:cNvPr id="6" name="Footer Placeholder 5"/>
          <p:cNvSpPr>
            <a:spLocks noGrp="1"/>
          </p:cNvSpPr>
          <p:nvPr>
            <p:ph type="ftr" sz="quarter" idx="11"/>
          </p:nvPr>
        </p:nvSpPr>
        <p:spPr>
          <a:xfrm>
            <a:off x="609601" y="4686155"/>
            <a:ext cx="5421083" cy="273844"/>
          </a:xfrm>
        </p:spPr>
        <p:txBody>
          <a:bodyPr/>
          <a:lstStyle/>
          <a:p>
            <a:endParaRPr kumimoji="0" lang="zh-CN"/>
          </a:p>
        </p:txBody>
      </p:sp>
      <p:sp>
        <p:nvSpPr>
          <p:cNvPr id="7" name="Slide Number Placeholder 6"/>
          <p:cNvSpPr>
            <a:spLocks noGrp="1"/>
          </p:cNvSpPr>
          <p:nvPr>
            <p:ph type="sldNum" sz="quarter" idx="12"/>
          </p:nvPr>
        </p:nvSpPr>
        <p:spPr>
          <a:xfrm>
            <a:off x="0" y="1123507"/>
            <a:ext cx="533400" cy="183357"/>
          </a:xfrm>
        </p:spPr>
        <p:txBody>
          <a:bodyPr/>
          <a:lstStyle>
            <a:lvl1pPr eaLnBrk="1" latinLnBrk="0" hangingPunct="1">
              <a:defRPr kumimoji="0" lang="zh-CN">
                <a:solidFill>
                  <a:srgbClr val="FFFFFF"/>
                </a:solidFill>
              </a:defRPr>
            </a:lvl1pPr>
          </a:lstStyle>
          <a:p>
            <a:fld id="{A3F7CB7D-F184-43C7-B6FD-03D728E1BBFF}" type="slidenum">
              <a:rPr kumimoji="0" lang="zh-CN">
                <a:solidFill>
                  <a:srgbClr val="FFFFFF"/>
                </a:solidFill>
              </a:rPr>
            </a:fld>
            <a:endParaRPr kumimoji="0" lang="zh-CN">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zh-CN" sz="1800"/>
            </a:lvl1pPr>
            <a:lvl2pPr eaLnBrk="1" latinLnBrk="0" hangingPunct="1">
              <a:buNone/>
              <a:defRPr kumimoji="0" lang="zh-CN" sz="1200"/>
            </a:lvl2pPr>
            <a:lvl3pPr eaLnBrk="1" latinLnBrk="0" hangingPunct="1">
              <a:buNone/>
              <a:defRPr kumimoji="0" lang="zh-CN" sz="1000"/>
            </a:lvl3pPr>
            <a:lvl4pPr eaLnBrk="1" latinLnBrk="0" hangingPunct="1">
              <a:buNone/>
              <a:defRPr kumimoji="0" lang="zh-CN" sz="900"/>
            </a:lvl4pPr>
            <a:lvl5pPr eaLnBrk="1" latinLnBrk="0" hangingPunct="1">
              <a:buNone/>
              <a:defRPr kumimoji="0" lang="zh-CN" sz="900"/>
            </a:lvl5pPr>
          </a:lstStyle>
          <a:p>
            <a:pPr lvl="0" eaLnBrk="1" latinLnBrk="0" hangingPunct="1"/>
            <a:r>
              <a:rPr lang="zh-CN" altLang="en-US"/>
              <a:t>单击此处编辑母版文本样式</a:t>
            </a:r>
            <a:endParaRPr lang="zh-CN" altLang="en-US"/>
          </a:p>
        </p:txBody>
      </p:sp>
      <p:sp>
        <p:nvSpPr>
          <p:cNvPr id="9" name="Content Placeholder 8"/>
          <p:cNvSpPr>
            <a:spLocks noGrp="1"/>
          </p:cNvSpPr>
          <p:nvPr>
            <p:ph sz="quarter" idx="13"/>
          </p:nvPr>
        </p:nvSpPr>
        <p:spPr>
          <a:xfrm>
            <a:off x="2362200" y="1428750"/>
            <a:ext cx="6400800" cy="3200400"/>
          </a:xfrm>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eaLnBrk="1" latinLnBrk="0" hangingPunct="1">
              <a:buNone/>
              <a:defRPr kumimoji="0" lang="zh-CN" sz="3200"/>
            </a:lvl1pPr>
          </a:lstStyle>
          <a:p>
            <a:r>
              <a:rPr kumimoji="0" lang="zh-CN" altLang="en-US"/>
              <a:t>单击图标添加图片</a:t>
            </a:r>
            <a:endParaRPr kumimoji="0" lang="zh-CN"/>
          </a:p>
        </p:txBody>
      </p:sp>
      <p:sp>
        <p:nvSpPr>
          <p:cNvPr id="4" name="Text Placeholder 3"/>
          <p:cNvSpPr>
            <a:spLocks noGrp="1"/>
          </p:cNvSpPr>
          <p:nvPr>
            <p:ph type="body" sz="half" idx="2"/>
          </p:nvPr>
        </p:nvSpPr>
        <p:spPr>
          <a:xfrm>
            <a:off x="1600200" y="4114800"/>
            <a:ext cx="7315200" cy="514350"/>
          </a:xfrm>
        </p:spPr>
        <p:txBody>
          <a:bodyPr/>
          <a:lstStyle>
            <a:lvl1pPr marL="0" indent="0" eaLnBrk="1" latinLnBrk="0" hangingPunct="1">
              <a:buFontTx/>
              <a:buNone/>
              <a:defRPr kumimoji="0" lang="zh-CN" sz="1700"/>
            </a:lvl1pPr>
            <a:lvl2pPr eaLnBrk="1" latinLnBrk="0" hangingPunct="1">
              <a:buFontTx/>
              <a:buNone/>
              <a:defRPr kumimoji="0" lang="zh-CN" sz="1200"/>
            </a:lvl2pPr>
            <a:lvl3pPr eaLnBrk="1" latinLnBrk="0" hangingPunct="1">
              <a:buFontTx/>
              <a:buNone/>
              <a:defRPr kumimoji="0" lang="zh-CN" sz="1000"/>
            </a:lvl3pPr>
            <a:lvl4pPr eaLnBrk="1" latinLnBrk="0" hangingPunct="1">
              <a:buFontTx/>
              <a:buNone/>
              <a:defRPr kumimoji="0" lang="zh-CN" sz="900"/>
            </a:lvl4pPr>
            <a:lvl5pPr eaLnBrk="1" latinLnBrk="0" hangingPunct="1">
              <a:buFontTx/>
              <a:buNone/>
              <a:defRPr kumimoji="0" lang="zh-CN" sz="900"/>
            </a:lvl5pPr>
          </a:lstStyle>
          <a:p>
            <a:pPr lvl="0" eaLnBrk="1" latinLnBrk="0" hangingPunct="1"/>
            <a:r>
              <a:rPr lang="zh-CN" altLang="en-US"/>
              <a:t>单击此处编辑母版文本样式</a:t>
            </a:r>
            <a:endParaRPr lang="zh-CN" altLang="en-US"/>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2" name="Title 1"/>
          <p:cNvSpPr>
            <a:spLocks noGrp="1"/>
          </p:cNvSpPr>
          <p:nvPr>
            <p:ph type="title"/>
          </p:nvPr>
        </p:nvSpPr>
        <p:spPr>
          <a:xfrm>
            <a:off x="1600200" y="3543300"/>
            <a:ext cx="7315200" cy="457200"/>
          </a:xfrm>
        </p:spPr>
        <p:txBody>
          <a:bodyPr anchor="ctr"/>
          <a:lstStyle>
            <a:lvl1pPr algn="l" eaLnBrk="1" latinLnBrk="0" hangingPunct="1">
              <a:buNone/>
              <a:defRPr kumimoji="0" lang="zh-CN" sz="2800" b="0">
                <a:solidFill>
                  <a:srgbClr val="FFFFFF"/>
                </a:solidFill>
              </a:defRPr>
            </a:lvl1pPr>
          </a:lstStyle>
          <a:p>
            <a:pPr eaLnBrk="1" latinLnBrk="0" hangingPunct="1"/>
            <a:r>
              <a:rPr lang="zh-CN" altLang="en-US"/>
              <a:t>单击此处编辑母版标题样式</a:t>
            </a:r>
            <a:endParaRPr lang="zh-CN" altLang="en-US"/>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a:fld>
            <a:endParaRPr kumimoji="0" lang="zh-CN"/>
          </a:p>
        </p:txBody>
      </p:sp>
      <p:sp>
        <p:nvSpPr>
          <p:cNvPr id="13" name="Slide Number Placeholder 12"/>
          <p:cNvSpPr>
            <a:spLocks noGrp="1"/>
          </p:cNvSpPr>
          <p:nvPr>
            <p:ph type="sldNum" sz="quarter" idx="11"/>
          </p:nvPr>
        </p:nvSpPr>
        <p:spPr>
          <a:xfrm>
            <a:off x="0" y="3500437"/>
            <a:ext cx="1447800" cy="497684"/>
          </a:xfrm>
        </p:spPr>
        <p:txBody>
          <a:bodyPr rtlCol="0"/>
          <a:lstStyle>
            <a:lvl1pPr eaLnBrk="1" latinLnBrk="0" hangingPunct="1">
              <a:defRPr kumimoji="0" lang="zh-CN" sz="2800"/>
            </a:lvl1pPr>
          </a:lstStyle>
          <a:p>
            <a:pPr algn="ctr"/>
            <a:fld id="{8F82E0A0-C266-4798-8C8F-B9F91E9DA37E}" type="slidenum">
              <a:rPr kumimoji="0" lang="zh-CN" sz="2800" b="1">
                <a:solidFill>
                  <a:srgbClr val="FFFFFF"/>
                </a:solidFill>
              </a:rPr>
            </a:fld>
            <a:endParaRPr kumimoji="0" lang="zh-CN" sz="2800"/>
          </a:p>
        </p:txBody>
      </p:sp>
      <p:sp>
        <p:nvSpPr>
          <p:cNvPr id="14" name="Footer Placeholder 13"/>
          <p:cNvSpPr>
            <a:spLocks noGrp="1"/>
          </p:cNvSpPr>
          <p:nvPr>
            <p:ph type="ftr" sz="quarter" idx="12"/>
          </p:nvPr>
        </p:nvSpPr>
        <p:spPr>
          <a:xfrm>
            <a:off x="1600200" y="4686155"/>
            <a:ext cx="4572000" cy="273844"/>
          </a:xfrm>
        </p:spPr>
        <p:txBody>
          <a:bodyPr rtlCol="0"/>
          <a:lstStyle/>
          <a:p>
            <a:endParaRPr kumimoji="0" lang="zh-CN"/>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8" name="Rectangle 7"/>
          <p:cNvSpPr/>
          <p:nvPr/>
        </p:nvSpPr>
        <p:spPr>
          <a:xfrm>
            <a:off x="0" y="770685"/>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
        <p:nvSpPr>
          <p:cNvPr id="9" name="Rectangle 8"/>
          <p:cNvSpPr/>
          <p:nvPr/>
        </p:nvSpPr>
        <p:spPr>
          <a:xfrm>
            <a:off x="590550" y="770685"/>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lang="zh-CN" sz="42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panose="05000000000000000000"/>
        <a:buChar char=""/>
        <a:defRPr kumimoji="0" lang="zh-CN"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panose="05020102010507070707"/>
        <a:buChar char=""/>
        <a:defRPr kumimoji="0" lang="zh-CN"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panose="05000000000000000000"/>
        <a:buChar char=""/>
        <a:defRPr kumimoji="0" lang="zh-CN"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panose="05000000000000000000"/>
        <a:buChar char=""/>
        <a:defRPr kumimoji="0" lang="zh-CN"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panose="05000000000000000000"/>
        <a:buChar char=""/>
        <a:defRPr kumimoji="0" lang="zh-CN"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panose="05000000000000000000"/>
        <a:buNone/>
        <a:defRPr kumimoji="0" lang="zh-CN"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panose="05000000000000000000"/>
        <a:buChar char="§"/>
        <a:defRPr kumimoji="0" lang="zh-CN"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panose="05000000000000000000"/>
        <a:buChar char="§"/>
        <a:defRPr kumimoji="0" lang="zh-CN"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panose="05000000000000000000"/>
        <a:buChar char="§"/>
        <a:defRPr kumimoji="0" lang="zh-CN" sz="1800" kern="1200" baseline="0">
          <a:solidFill>
            <a:schemeClr val="tx1"/>
          </a:solidFill>
          <a:latin typeface="+mn-lt"/>
          <a:ea typeface="+mn-ea"/>
          <a:cs typeface="+mn-cs"/>
        </a:defRPr>
      </a:lvl9pPr>
    </p:bodyStyle>
    <p:otherStyle>
      <a:lvl1pPr marL="0" algn="l" rtl="0" eaLnBrk="1" latinLnBrk="0" hangingPunct="1">
        <a:defRPr kumimoji="0" lang="zh-CN" kern="1200">
          <a:solidFill>
            <a:schemeClr val="tx1"/>
          </a:solidFill>
          <a:latin typeface="+mn-lt"/>
          <a:ea typeface="+mn-ea"/>
          <a:cs typeface="+mn-cs"/>
        </a:defRPr>
      </a:lvl1pPr>
      <a:lvl2pPr marL="457200" algn="l" rtl="0" eaLnBrk="1" latinLnBrk="0" hangingPunct="1">
        <a:defRPr kumimoji="0" lang="zh-CN" kern="1200">
          <a:solidFill>
            <a:schemeClr val="tx1"/>
          </a:solidFill>
          <a:latin typeface="+mn-lt"/>
          <a:ea typeface="+mn-ea"/>
          <a:cs typeface="+mn-cs"/>
        </a:defRPr>
      </a:lvl2pPr>
      <a:lvl3pPr marL="914400" algn="l" rtl="0" eaLnBrk="1" latinLnBrk="0" hangingPunct="1">
        <a:defRPr kumimoji="0" lang="zh-CN" kern="1200">
          <a:solidFill>
            <a:schemeClr val="tx1"/>
          </a:solidFill>
          <a:latin typeface="+mn-lt"/>
          <a:ea typeface="+mn-ea"/>
          <a:cs typeface="+mn-cs"/>
        </a:defRPr>
      </a:lvl3pPr>
      <a:lvl4pPr marL="1371600" algn="l" rtl="0" eaLnBrk="1" latinLnBrk="0" hangingPunct="1">
        <a:defRPr kumimoji="0" lang="zh-CN" kern="1200">
          <a:solidFill>
            <a:schemeClr val="tx1"/>
          </a:solidFill>
          <a:latin typeface="+mn-lt"/>
          <a:ea typeface="+mn-ea"/>
          <a:cs typeface="+mn-cs"/>
        </a:defRPr>
      </a:lvl4pPr>
      <a:lvl5pPr marL="1828800" algn="l" rtl="0" eaLnBrk="1" latinLnBrk="0" hangingPunct="1">
        <a:defRPr kumimoji="0" lang="zh-CN" kern="1200">
          <a:solidFill>
            <a:schemeClr val="tx1"/>
          </a:solidFill>
          <a:latin typeface="+mn-lt"/>
          <a:ea typeface="+mn-ea"/>
          <a:cs typeface="+mn-cs"/>
        </a:defRPr>
      </a:lvl5pPr>
      <a:lvl6pPr marL="2286000" algn="l" rtl="0" eaLnBrk="1" latinLnBrk="0" hangingPunct="1">
        <a:defRPr kumimoji="0" lang="zh-CN" kern="1200">
          <a:solidFill>
            <a:schemeClr val="tx1"/>
          </a:solidFill>
          <a:latin typeface="+mn-lt"/>
          <a:ea typeface="+mn-ea"/>
          <a:cs typeface="+mn-cs"/>
        </a:defRPr>
      </a:lvl6pPr>
      <a:lvl7pPr marL="2743200" algn="l" rtl="0" eaLnBrk="1" latinLnBrk="0" hangingPunct="1">
        <a:defRPr kumimoji="0" lang="zh-CN" kern="1200">
          <a:solidFill>
            <a:schemeClr val="tx1"/>
          </a:solidFill>
          <a:latin typeface="+mn-lt"/>
          <a:ea typeface="+mn-ea"/>
          <a:cs typeface="+mn-cs"/>
        </a:defRPr>
      </a:lvl7pPr>
      <a:lvl8pPr marL="3200400" algn="l" rtl="0" eaLnBrk="1" latinLnBrk="0" hangingPunct="1">
        <a:defRPr kumimoji="0" lang="zh-CN" kern="1200">
          <a:solidFill>
            <a:schemeClr val="tx1"/>
          </a:solidFill>
          <a:latin typeface="+mn-lt"/>
          <a:ea typeface="+mn-ea"/>
          <a:cs typeface="+mn-cs"/>
        </a:defRPr>
      </a:lvl8pPr>
      <a:lvl9pPr marL="3657600" algn="l" rtl="0" eaLnBrk="1" latinLnBrk="0" hangingPunct="1">
        <a:defRPr kumimoji="0" lang="zh-CN"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xml"/><Relationship Id="rId2" Type="http://schemas.openxmlformats.org/officeDocument/2006/relationships/image" Target="../media/image13.png"/><Relationship Id="rId1"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01.xml.rels><?xml version="1.0" encoding="UTF-8" standalone="yes"?>
<Relationships xmlns="http://schemas.openxmlformats.org/package/2006/relationships"><Relationship Id="rId4" Type="http://schemas.openxmlformats.org/officeDocument/2006/relationships/notesSlide" Target="../notesSlides/notesSlide101.xml"/><Relationship Id="rId3" Type="http://schemas.openxmlformats.org/officeDocument/2006/relationships/slideLayout" Target="../slideLayouts/slideLayout6.xml"/><Relationship Id="rId2" Type="http://schemas.openxmlformats.org/officeDocument/2006/relationships/image" Target="../media/image88.png"/><Relationship Id="rId1" Type="http://schemas.openxmlformats.org/officeDocument/2006/relationships/image" Target="../media/image4.png"/></Relationships>
</file>

<file path=ppt/slides/_rels/slide102.xml.rels><?xml version="1.0" encoding="UTF-8" standalone="yes"?>
<Relationships xmlns="http://schemas.openxmlformats.org/package/2006/relationships"><Relationship Id="rId4" Type="http://schemas.openxmlformats.org/officeDocument/2006/relationships/notesSlide" Target="../notesSlides/notesSlide102.xml"/><Relationship Id="rId3" Type="http://schemas.openxmlformats.org/officeDocument/2006/relationships/slideLayout" Target="../slideLayouts/slideLayout6.xml"/><Relationship Id="rId2" Type="http://schemas.openxmlformats.org/officeDocument/2006/relationships/image" Target="../media/image89.png"/><Relationship Id="rId1" Type="http://schemas.openxmlformats.org/officeDocument/2006/relationships/image" Target="../media/image4.png"/></Relationships>
</file>

<file path=ppt/slides/_rels/slide103.xml.rels><?xml version="1.0" encoding="UTF-8" standalone="yes"?>
<Relationships xmlns="http://schemas.openxmlformats.org/package/2006/relationships"><Relationship Id="rId4" Type="http://schemas.openxmlformats.org/officeDocument/2006/relationships/notesSlide" Target="../notesSlides/notesSlide103.xml"/><Relationship Id="rId3" Type="http://schemas.openxmlformats.org/officeDocument/2006/relationships/slideLayout" Target="../slideLayouts/slideLayout6.xml"/><Relationship Id="rId2" Type="http://schemas.openxmlformats.org/officeDocument/2006/relationships/image" Target="../media/image90.png"/><Relationship Id="rId1" Type="http://schemas.openxmlformats.org/officeDocument/2006/relationships/image" Target="../media/image4.png"/></Relationships>
</file>

<file path=ppt/slides/_rels/slide104.xml.rels><?xml version="1.0" encoding="UTF-8" standalone="yes"?>
<Relationships xmlns="http://schemas.openxmlformats.org/package/2006/relationships"><Relationship Id="rId4" Type="http://schemas.openxmlformats.org/officeDocument/2006/relationships/notesSlide" Target="../notesSlides/notesSlide104.xml"/><Relationship Id="rId3" Type="http://schemas.openxmlformats.org/officeDocument/2006/relationships/slideLayout" Target="../slideLayouts/slideLayout6.xml"/><Relationship Id="rId2" Type="http://schemas.openxmlformats.org/officeDocument/2006/relationships/image" Target="../media/image91.png"/><Relationship Id="rId1"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06.xml.rels><?xml version="1.0" encoding="UTF-8" standalone="yes"?>
<Relationships xmlns="http://schemas.openxmlformats.org/package/2006/relationships"><Relationship Id="rId4" Type="http://schemas.openxmlformats.org/officeDocument/2006/relationships/notesSlide" Target="../notesSlides/notesSlide106.xml"/><Relationship Id="rId3" Type="http://schemas.openxmlformats.org/officeDocument/2006/relationships/slideLayout" Target="../slideLayouts/slideLayout6.xml"/><Relationship Id="rId2" Type="http://schemas.openxmlformats.org/officeDocument/2006/relationships/image" Target="../media/image92.png"/><Relationship Id="rId1" Type="http://schemas.openxmlformats.org/officeDocument/2006/relationships/image" Target="../media/image4.png"/></Relationships>
</file>

<file path=ppt/slides/_rels/slide107.xml.rels><?xml version="1.0" encoding="UTF-8" standalone="yes"?>
<Relationships xmlns="http://schemas.openxmlformats.org/package/2006/relationships"><Relationship Id="rId4" Type="http://schemas.openxmlformats.org/officeDocument/2006/relationships/notesSlide" Target="../notesSlides/notesSlide107.xml"/><Relationship Id="rId3" Type="http://schemas.openxmlformats.org/officeDocument/2006/relationships/slideLayout" Target="../slideLayouts/slideLayout6.xml"/><Relationship Id="rId2" Type="http://schemas.openxmlformats.org/officeDocument/2006/relationships/image" Target="../media/image93.png"/><Relationship Id="rId1"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09.xml.rels><?xml version="1.0" encoding="UTF-8" standalone="yes"?>
<Relationships xmlns="http://schemas.openxmlformats.org/package/2006/relationships"><Relationship Id="rId4" Type="http://schemas.openxmlformats.org/officeDocument/2006/relationships/notesSlide" Target="../notesSlides/notesSlide109.xml"/><Relationship Id="rId3" Type="http://schemas.openxmlformats.org/officeDocument/2006/relationships/slideLayout" Target="../slideLayouts/slideLayout6.xml"/><Relationship Id="rId2" Type="http://schemas.openxmlformats.org/officeDocument/2006/relationships/image" Target="../media/image94.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6.xml"/><Relationship Id="rId2" Type="http://schemas.openxmlformats.org/officeDocument/2006/relationships/image" Target="../media/image14.png"/><Relationship Id="rId1" Type="http://schemas.openxmlformats.org/officeDocument/2006/relationships/image" Target="../media/image4.png"/></Relationships>
</file>

<file path=ppt/slides/_rels/slide110.xml.rels><?xml version="1.0" encoding="UTF-8" standalone="yes"?>
<Relationships xmlns="http://schemas.openxmlformats.org/package/2006/relationships"><Relationship Id="rId4" Type="http://schemas.openxmlformats.org/officeDocument/2006/relationships/notesSlide" Target="../notesSlides/notesSlide110.xml"/><Relationship Id="rId3" Type="http://schemas.openxmlformats.org/officeDocument/2006/relationships/slideLayout" Target="../slideLayouts/slideLayout6.xml"/><Relationship Id="rId2" Type="http://schemas.openxmlformats.org/officeDocument/2006/relationships/image" Target="../media/image95.png"/><Relationship Id="rId1"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4" Type="http://schemas.openxmlformats.org/officeDocument/2006/relationships/notesSlide" Target="../notesSlides/notesSlide119.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image" Target="../media/image15.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16.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image" Target="../media/image18.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6.xml"/><Relationship Id="rId2" Type="http://schemas.openxmlformats.org/officeDocument/2006/relationships/image" Target="../media/image19.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6.xml"/><Relationship Id="rId2" Type="http://schemas.openxmlformats.org/officeDocument/2006/relationships/image" Target="../media/image20.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6.xml"/><Relationship Id="rId2" Type="http://schemas.openxmlformats.org/officeDocument/2006/relationships/image" Target="../media/image21.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xml"/><Relationship Id="rId2" Type="http://schemas.openxmlformats.org/officeDocument/2006/relationships/image" Target="../media/image22.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6.xml"/><Relationship Id="rId2" Type="http://schemas.openxmlformats.org/officeDocument/2006/relationships/image" Target="../media/image23.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6.xml"/><Relationship Id="rId2" Type="http://schemas.openxmlformats.org/officeDocument/2006/relationships/image" Target="../media/image24.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xml"/><Relationship Id="rId2" Type="http://schemas.openxmlformats.org/officeDocument/2006/relationships/image" Target="../media/image25.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6.xml"/><Relationship Id="rId2" Type="http://schemas.openxmlformats.org/officeDocument/2006/relationships/image" Target="../media/image26.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6.xml"/><Relationship Id="rId2" Type="http://schemas.openxmlformats.org/officeDocument/2006/relationships/image" Target="../media/image27.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6.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6.xml"/><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image" Target="../media/image33.png"/><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6.xml"/><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6.xml"/><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6.xml"/><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6.xml"/><Relationship Id="rId2" Type="http://schemas.openxmlformats.org/officeDocument/2006/relationships/image" Target="../media/image27.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xml"/><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6.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6.xml"/><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6.xml"/><Relationship Id="rId2" Type="http://schemas.openxmlformats.org/officeDocument/2006/relationships/image" Target="../media/image27.png"/><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6.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6.xml"/><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6.xml"/><Relationship Id="rId2" Type="http://schemas.openxmlformats.org/officeDocument/2006/relationships/image" Target="../media/image43.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6.pn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6.xml"/><Relationship Id="rId2" Type="http://schemas.openxmlformats.org/officeDocument/2006/relationships/image" Target="../media/image44.png"/><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6.xml"/><Relationship Id="rId2" Type="http://schemas.openxmlformats.org/officeDocument/2006/relationships/image" Target="../media/image45.png"/><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6.xml"/><Relationship Id="rId2" Type="http://schemas.openxmlformats.org/officeDocument/2006/relationships/image" Target="../media/image46.png"/><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6.xml"/><Relationship Id="rId2" Type="http://schemas.openxmlformats.org/officeDocument/2006/relationships/image" Target="../media/image47.png"/><Relationship Id="rId1" Type="http://schemas.openxmlformats.org/officeDocument/2006/relationships/image" Target="../media/image4.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6.xml"/><Relationship Id="rId2" Type="http://schemas.openxmlformats.org/officeDocument/2006/relationships/image" Target="../media/image48.png"/><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6.xml"/><Relationship Id="rId2" Type="http://schemas.openxmlformats.org/officeDocument/2006/relationships/image" Target="../media/image49.png"/><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6.xml"/><Relationship Id="rId2" Type="http://schemas.openxmlformats.org/officeDocument/2006/relationships/image" Target="../media/image50.png"/><Relationship Id="rId1" Type="http://schemas.openxmlformats.org/officeDocument/2006/relationships/image" Target="../media/image4.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6.xml"/><Relationship Id="rId2" Type="http://schemas.openxmlformats.org/officeDocument/2006/relationships/image" Target="../media/image51.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6.xml"/><Relationship Id="rId2" Type="http://schemas.openxmlformats.org/officeDocument/2006/relationships/image" Target="../media/image50.png"/><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6.xml"/><Relationship Id="rId2" Type="http://schemas.openxmlformats.org/officeDocument/2006/relationships/image" Target="../media/image52.png"/><Relationship Id="rId1" Type="http://schemas.openxmlformats.org/officeDocument/2006/relationships/image" Target="../media/image4.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6.xml"/><Relationship Id="rId2" Type="http://schemas.openxmlformats.org/officeDocument/2006/relationships/image" Target="../media/image53.png"/><Relationship Id="rId1"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6.xml"/><Relationship Id="rId2" Type="http://schemas.openxmlformats.org/officeDocument/2006/relationships/image" Target="../media/image54.png"/><Relationship Id="rId1" Type="http://schemas.openxmlformats.org/officeDocument/2006/relationships/image" Target="../media/image4.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6.xml"/><Relationship Id="rId2" Type="http://schemas.openxmlformats.org/officeDocument/2006/relationships/image" Target="../media/image55.png"/><Relationship Id="rId1"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6.xml"/><Relationship Id="rId2" Type="http://schemas.openxmlformats.org/officeDocument/2006/relationships/image" Target="../media/image56.png"/><Relationship Id="rId1" Type="http://schemas.openxmlformats.org/officeDocument/2006/relationships/image" Target="../media/image4.pn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6.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6.xml"/><Relationship Id="rId2" Type="http://schemas.openxmlformats.org/officeDocument/2006/relationships/image" Target="../media/image59.png"/><Relationship Id="rId1" Type="http://schemas.openxmlformats.org/officeDocument/2006/relationships/image" Target="../media/image4.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6.xml"/><Relationship Id="rId2" Type="http://schemas.openxmlformats.org/officeDocument/2006/relationships/image" Target="../media/image56.png"/><Relationship Id="rId1" Type="http://schemas.openxmlformats.org/officeDocument/2006/relationships/image" Target="../media/image4.png"/></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72.xml"/><Relationship Id="rId4" Type="http://schemas.openxmlformats.org/officeDocument/2006/relationships/slideLayout" Target="../slideLayouts/slideLayout6.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4.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6.xml"/><Relationship Id="rId2" Type="http://schemas.openxmlformats.org/officeDocument/2006/relationships/image" Target="../media/image62.png"/><Relationship Id="rId1" Type="http://schemas.openxmlformats.org/officeDocument/2006/relationships/image" Target="../media/image4.pn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74.xml"/><Relationship Id="rId3" Type="http://schemas.openxmlformats.org/officeDocument/2006/relationships/slideLayout" Target="../slideLayouts/slideLayout6.xml"/><Relationship Id="rId2" Type="http://schemas.openxmlformats.org/officeDocument/2006/relationships/image" Target="../media/image63.png"/><Relationship Id="rId1" Type="http://schemas.openxmlformats.org/officeDocument/2006/relationships/image" Target="../media/image4.pn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75.xml"/><Relationship Id="rId3" Type="http://schemas.openxmlformats.org/officeDocument/2006/relationships/slideLayout" Target="../slideLayouts/slideLayout6.xml"/><Relationship Id="rId2" Type="http://schemas.openxmlformats.org/officeDocument/2006/relationships/image" Target="../media/image64.png"/><Relationship Id="rId1" Type="http://schemas.openxmlformats.org/officeDocument/2006/relationships/image" Target="../media/image4.png"/></Relationships>
</file>

<file path=ppt/slides/_rels/slide76.xml.rels><?xml version="1.0" encoding="UTF-8" standalone="yes"?>
<Relationships xmlns="http://schemas.openxmlformats.org/package/2006/relationships"><Relationship Id="rId7" Type="http://schemas.openxmlformats.org/officeDocument/2006/relationships/notesSlide" Target="../notesSlides/notesSlide76.xml"/><Relationship Id="rId6"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4.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77.xml"/><Relationship Id="rId3" Type="http://schemas.openxmlformats.org/officeDocument/2006/relationships/slideLayout" Target="../slideLayouts/slideLayout6.xml"/><Relationship Id="rId2" Type="http://schemas.openxmlformats.org/officeDocument/2006/relationships/image" Target="../media/image69.png"/><Relationship Id="rId1"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9.xml"/><Relationship Id="rId3" Type="http://schemas.openxmlformats.org/officeDocument/2006/relationships/slideLayout" Target="../slideLayouts/slideLayout6.xml"/><Relationship Id="rId2" Type="http://schemas.openxmlformats.org/officeDocument/2006/relationships/image" Target="../media/image70.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4.png"/></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80.xml"/><Relationship Id="rId3" Type="http://schemas.openxmlformats.org/officeDocument/2006/relationships/slideLayout" Target="../slideLayouts/slideLayout6.xml"/><Relationship Id="rId2" Type="http://schemas.openxmlformats.org/officeDocument/2006/relationships/image" Target="../media/image71.jpeg"/><Relationship Id="rId1" Type="http://schemas.openxmlformats.org/officeDocument/2006/relationships/image" Target="../media/image4.png"/></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81.xml"/><Relationship Id="rId3" Type="http://schemas.openxmlformats.org/officeDocument/2006/relationships/slideLayout" Target="../slideLayouts/slideLayout6.xml"/><Relationship Id="rId2" Type="http://schemas.openxmlformats.org/officeDocument/2006/relationships/image" Target="../media/image72.png"/><Relationship Id="rId1" Type="http://schemas.openxmlformats.org/officeDocument/2006/relationships/image" Target="../media/image4.png"/></Relationships>
</file>

<file path=ppt/slides/_rels/slide82.xml.rels><?xml version="1.0" encoding="UTF-8" standalone="yes"?>
<Relationships xmlns="http://schemas.openxmlformats.org/package/2006/relationships"><Relationship Id="rId5" Type="http://schemas.openxmlformats.org/officeDocument/2006/relationships/notesSlide" Target="../notesSlides/notesSlide82.xml"/><Relationship Id="rId4" Type="http://schemas.openxmlformats.org/officeDocument/2006/relationships/slideLayout" Target="../slideLayouts/slideLayout6.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4.png"/></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83.xml"/><Relationship Id="rId3" Type="http://schemas.openxmlformats.org/officeDocument/2006/relationships/slideLayout" Target="../slideLayouts/slideLayout6.xml"/><Relationship Id="rId2" Type="http://schemas.openxmlformats.org/officeDocument/2006/relationships/image" Target="../media/image75.png"/><Relationship Id="rId1" Type="http://schemas.openxmlformats.org/officeDocument/2006/relationships/image" Target="../media/image4.png"/></Relationships>
</file>

<file path=ppt/slides/_rels/slide84.xml.rels><?xml version="1.0" encoding="UTF-8" standalone="yes"?>
<Relationships xmlns="http://schemas.openxmlformats.org/package/2006/relationships"><Relationship Id="rId5" Type="http://schemas.openxmlformats.org/officeDocument/2006/relationships/notesSlide" Target="../notesSlides/notesSlide84.xml"/><Relationship Id="rId4" Type="http://schemas.openxmlformats.org/officeDocument/2006/relationships/slideLayout" Target="../slideLayouts/slideLayout6.xml"/><Relationship Id="rId3" Type="http://schemas.openxmlformats.org/officeDocument/2006/relationships/image" Target="../media/image76.png"/><Relationship Id="rId2" Type="http://schemas.openxmlformats.org/officeDocument/2006/relationships/image" Target="../media/image70.png"/><Relationship Id="rId1"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6.xml"/><Relationship Id="rId2" Type="http://schemas.openxmlformats.org/officeDocument/2006/relationships/image" Target="../media/image77.png"/><Relationship Id="rId1" Type="http://schemas.openxmlformats.org/officeDocument/2006/relationships/image" Target="../media/image4.png"/></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87.xml"/><Relationship Id="rId3" Type="http://schemas.openxmlformats.org/officeDocument/2006/relationships/slideLayout" Target="../slideLayouts/slideLayout6.xml"/><Relationship Id="rId2" Type="http://schemas.openxmlformats.org/officeDocument/2006/relationships/image" Target="../media/image78.png"/><Relationship Id="rId1"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89.xml.rels><?xml version="1.0" encoding="UTF-8" standalone="yes"?>
<Relationships xmlns="http://schemas.openxmlformats.org/package/2006/relationships"><Relationship Id="rId4" Type="http://schemas.openxmlformats.org/officeDocument/2006/relationships/notesSlide" Target="../notesSlides/notesSlide89.xml"/><Relationship Id="rId3" Type="http://schemas.openxmlformats.org/officeDocument/2006/relationships/slideLayout" Target="../slideLayouts/slideLayout6.xml"/><Relationship Id="rId2" Type="http://schemas.openxmlformats.org/officeDocument/2006/relationships/image" Target="../media/image79.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image" Target="../media/image12.png"/><Relationship Id="rId1" Type="http://schemas.openxmlformats.org/officeDocument/2006/relationships/image" Target="../media/image4.png"/></Relationships>
</file>

<file path=ppt/slides/_rels/slide90.xml.rels><?xml version="1.0" encoding="UTF-8" standalone="yes"?>
<Relationships xmlns="http://schemas.openxmlformats.org/package/2006/relationships"><Relationship Id="rId4" Type="http://schemas.openxmlformats.org/officeDocument/2006/relationships/notesSlide" Target="../notesSlides/notesSlide90.xml"/><Relationship Id="rId3" Type="http://schemas.openxmlformats.org/officeDocument/2006/relationships/slideLayout" Target="../slideLayouts/slideLayout6.xml"/><Relationship Id="rId2" Type="http://schemas.openxmlformats.org/officeDocument/2006/relationships/image" Target="../media/image80.png"/><Relationship Id="rId1"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92.xml.rels><?xml version="1.0" encoding="UTF-8" standalone="yes"?>
<Relationships xmlns="http://schemas.openxmlformats.org/package/2006/relationships"><Relationship Id="rId5" Type="http://schemas.openxmlformats.org/officeDocument/2006/relationships/notesSlide" Target="../notesSlides/notesSlide92.xml"/><Relationship Id="rId4" Type="http://schemas.openxmlformats.org/officeDocument/2006/relationships/slideLayout" Target="../slideLayouts/slideLayout6.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4.png"/></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93.xml"/><Relationship Id="rId3" Type="http://schemas.openxmlformats.org/officeDocument/2006/relationships/slideLayout" Target="../slideLayouts/slideLayout6.xml"/><Relationship Id="rId2" Type="http://schemas.openxmlformats.org/officeDocument/2006/relationships/image" Target="../media/image83.png"/><Relationship Id="rId1"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95.xml.rels><?xml version="1.0" encoding="UTF-8" standalone="yes"?>
<Relationships xmlns="http://schemas.openxmlformats.org/package/2006/relationships"><Relationship Id="rId4" Type="http://schemas.openxmlformats.org/officeDocument/2006/relationships/notesSlide" Target="../notesSlides/notesSlide95.xml"/><Relationship Id="rId3" Type="http://schemas.openxmlformats.org/officeDocument/2006/relationships/slideLayout" Target="../slideLayouts/slideLayout6.xml"/><Relationship Id="rId2" Type="http://schemas.openxmlformats.org/officeDocument/2006/relationships/image" Target="../media/image84.png"/><Relationship Id="rId1" Type="http://schemas.openxmlformats.org/officeDocument/2006/relationships/image" Target="../media/image4.png"/></Relationships>
</file>

<file path=ppt/slides/_rels/slide96.xml.rels><?xml version="1.0" encoding="UTF-8" standalone="yes"?>
<Relationships xmlns="http://schemas.openxmlformats.org/package/2006/relationships"><Relationship Id="rId4" Type="http://schemas.openxmlformats.org/officeDocument/2006/relationships/notesSlide" Target="../notesSlides/notesSlide96.xml"/><Relationship Id="rId3" Type="http://schemas.openxmlformats.org/officeDocument/2006/relationships/slideLayout" Target="../slideLayouts/slideLayout6.xml"/><Relationship Id="rId2" Type="http://schemas.openxmlformats.org/officeDocument/2006/relationships/image" Target="../media/image85.png"/><Relationship Id="rId1"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98.xml.rels><?xml version="1.0" encoding="UTF-8" standalone="yes"?>
<Relationships xmlns="http://schemas.openxmlformats.org/package/2006/relationships"><Relationship Id="rId4" Type="http://schemas.openxmlformats.org/officeDocument/2006/relationships/notesSlide" Target="../notesSlides/notesSlide98.xml"/><Relationship Id="rId3" Type="http://schemas.openxmlformats.org/officeDocument/2006/relationships/slideLayout" Target="../slideLayouts/slideLayout6.xml"/><Relationship Id="rId2" Type="http://schemas.openxmlformats.org/officeDocument/2006/relationships/image" Target="../media/image86.png"/><Relationship Id="rId1" Type="http://schemas.openxmlformats.org/officeDocument/2006/relationships/image" Target="../media/image4.png"/></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99.xml"/><Relationship Id="rId3" Type="http://schemas.openxmlformats.org/officeDocument/2006/relationships/slideLayout" Target="../slideLayouts/slideLayout6.xml"/><Relationship Id="rId2" Type="http://schemas.openxmlformats.org/officeDocument/2006/relationships/image" Target="../media/image87.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07904" y="1749358"/>
            <a:ext cx="5436096" cy="3397560"/>
          </a:xfrm>
          <a:prstGeom prst="rect">
            <a:avLst/>
          </a:prstGeom>
        </p:spPr>
      </p:pic>
      <p:sp>
        <p:nvSpPr>
          <p:cNvPr id="47" name="矩形 46"/>
          <p:cNvSpPr/>
          <p:nvPr/>
        </p:nvSpPr>
        <p:spPr>
          <a:xfrm>
            <a:off x="-35877" y="1775857"/>
            <a:ext cx="1296144" cy="72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404283" y="1775857"/>
            <a:ext cx="7776864" cy="72008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9FF"/>
              </a:solidFill>
            </a:endParaRPr>
          </a:p>
        </p:txBody>
      </p:sp>
      <p:sp>
        <p:nvSpPr>
          <p:cNvPr id="4" name="Rectangle 3"/>
          <p:cNvSpPr>
            <a:spLocks noGrp="1"/>
          </p:cNvSpPr>
          <p:nvPr>
            <p:ph type="title" idx="4294967295"/>
          </p:nvPr>
        </p:nvSpPr>
        <p:spPr>
          <a:xfrm>
            <a:off x="1437958" y="1768387"/>
            <a:ext cx="7368480" cy="1296144"/>
          </a:xfrm>
        </p:spPr>
        <p:txBody>
          <a:bodyPr>
            <a:noAutofit/>
          </a:bodyPr>
          <a:lstStyle/>
          <a:p>
            <a:r>
              <a:rPr lang="zh-CN" altLang="en-US"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淮北公积金单位网厅操作流程</a:t>
            </a:r>
            <a:endParaRPr lang="zh-CN" sz="4000" b="1"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Rectangle 4"/>
          <p:cNvSpPr>
            <a:spLocks noGrp="1"/>
          </p:cNvSpPr>
          <p:nvPr>
            <p:ph type="body" idx="4294967295"/>
          </p:nvPr>
        </p:nvSpPr>
        <p:spPr>
          <a:xfrm>
            <a:off x="2196118" y="2859811"/>
            <a:ext cx="4464992" cy="1008062"/>
          </a:xfrm>
        </p:spPr>
        <p:txBody>
          <a:bodyPr>
            <a:noAutofit/>
          </a:bodyPr>
          <a:lstStyle/>
          <a:p>
            <a:pPr marL="0" indent="0" algn="ctr">
              <a:buNone/>
            </a:pPr>
            <a:r>
              <a:rPr lang="zh-CN" altLang="en-US" sz="1600" b="1" spc="300" dirty="0">
                <a:latin typeface="隶书" panose="02010509060101010101" pitchFamily="49" charset="-122"/>
                <a:ea typeface="隶书" panose="02010509060101010101" pitchFamily="49" charset="-122"/>
              </a:rPr>
              <a:t>淮北市住房公积金管理中心</a:t>
            </a:r>
            <a:endParaRPr lang="en-US" altLang="zh-CN" sz="1600" b="1" spc="300" dirty="0">
              <a:latin typeface="隶书" panose="02010509060101010101" pitchFamily="49" charset="-122"/>
              <a:ea typeface="隶书" panose="02010509060101010101" pitchFamily="49" charset="-122"/>
            </a:endParaRPr>
          </a:p>
          <a:p>
            <a:pPr marL="0" indent="0" algn="ctr">
              <a:buNone/>
            </a:pPr>
            <a:r>
              <a:rPr lang="zh-CN" altLang="en-US" sz="1600" b="1" spc="300" dirty="0">
                <a:latin typeface="隶书" panose="02010509060101010101" pitchFamily="49" charset="-122"/>
                <a:ea typeface="隶书" panose="02010509060101010101" pitchFamily="49" charset="-122"/>
              </a:rPr>
              <a:t>更新日期：二零二四年六月</a:t>
            </a:r>
            <a:endParaRPr lang="zh-CN" altLang="en-US" sz="1600" b="1" spc="300" dirty="0">
              <a:latin typeface="隶书" panose="02010509060101010101" pitchFamily="49" charset="-122"/>
              <a:ea typeface="隶书" panose="02010509060101010101" pitchFamily="49" charset="-122"/>
            </a:endParaRPr>
          </a:p>
          <a:p>
            <a:pPr marL="0" indent="0" algn="ctr">
              <a:buNone/>
            </a:pPr>
            <a:r>
              <a:rPr lang="zh-CN" sz="1600" b="1" spc="300" dirty="0">
                <a:latin typeface="隶书" panose="02010509060101010101" pitchFamily="49" charset="-122"/>
                <a:ea typeface="隶书" panose="02010509060101010101" pitchFamily="49" charset="-122"/>
              </a:rPr>
              <a:t>更新内容：</a:t>
            </a:r>
            <a:r>
              <a:rPr lang="zh-CN" sz="1600" b="1" spc="300" dirty="0">
                <a:solidFill>
                  <a:srgbClr val="C00000"/>
                </a:solidFill>
                <a:latin typeface="隶书" panose="02010509060101010101" pitchFamily="49" charset="-122"/>
                <a:ea typeface="隶书" panose="02010509060101010101" pitchFamily="49" charset="-122"/>
              </a:rPr>
              <a:t>汇补缴自助缴费</a:t>
            </a:r>
            <a:endParaRPr lang="zh-CN" sz="1600" b="1" spc="300" dirty="0">
              <a:solidFill>
                <a:srgbClr val="C00000"/>
              </a:solidFill>
              <a:latin typeface="隶书" panose="02010509060101010101" pitchFamily="49" charset="-122"/>
              <a:ea typeface="隶书" panose="02010509060101010101" pitchFamily="49" charset="-122"/>
            </a:endParaRPr>
          </a:p>
        </p:txBody>
      </p:sp>
      <p:sp>
        <p:nvSpPr>
          <p:cNvPr id="29" name="矩形 7"/>
          <p:cNvSpPr>
            <a:spLocks noChangeArrowheads="1"/>
          </p:cNvSpPr>
          <p:nvPr/>
        </p:nvSpPr>
        <p:spPr bwMode="auto">
          <a:xfrm>
            <a:off x="0" y="4829498"/>
            <a:ext cx="3052228" cy="118516"/>
          </a:xfrm>
          <a:prstGeom prst="rect">
            <a:avLst/>
          </a:prstGeom>
          <a:solidFill>
            <a:srgbClr val="C00000"/>
          </a:solidFill>
          <a:ln>
            <a:noFil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矩形 43"/>
          <p:cNvSpPr>
            <a:spLocks noChangeArrowheads="1"/>
          </p:cNvSpPr>
          <p:nvPr/>
        </p:nvSpPr>
        <p:spPr bwMode="auto">
          <a:xfrm>
            <a:off x="3052228" y="4829498"/>
            <a:ext cx="3053381" cy="118516"/>
          </a:xfrm>
          <a:prstGeom prst="rect">
            <a:avLst/>
          </a:prstGeom>
          <a:solidFill>
            <a:srgbClr val="0099FF"/>
          </a:solidFill>
          <a:ln>
            <a:noFil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1" name="矩形 44"/>
          <p:cNvSpPr>
            <a:spLocks noChangeArrowheads="1"/>
          </p:cNvSpPr>
          <p:nvPr/>
        </p:nvSpPr>
        <p:spPr bwMode="auto">
          <a:xfrm>
            <a:off x="6104456" y="4829498"/>
            <a:ext cx="3039544" cy="118516"/>
          </a:xfrm>
          <a:prstGeom prst="rect">
            <a:avLst/>
          </a:prstGeom>
          <a:solidFill>
            <a:srgbClr val="555555"/>
          </a:solidFill>
          <a:ln>
            <a:noFil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 name="图片 1" descr="shu"/>
          <p:cNvPicPr>
            <a:picLocks noChangeAspect="1"/>
          </p:cNvPicPr>
          <p:nvPr/>
        </p:nvPicPr>
        <p:blipFill>
          <a:blip r:embed="rId2"/>
          <a:stretch>
            <a:fillRect/>
          </a:stretch>
        </p:blipFill>
        <p:spPr>
          <a:xfrm>
            <a:off x="3707765" y="339090"/>
            <a:ext cx="1424940" cy="11544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0000">
                                          <p:cBhvr additive="base">
                                            <p:cTn id="7" dur="500" fill="hold"/>
                                            <p:tgtEl>
                                              <p:spTgt spid="4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30000">
                                      <p:stCondLst>
                                        <p:cond delay="250"/>
                                      </p:stCondLst>
                                      <p:childTnLst>
                                        <p:set>
                                          <p:cBhvr>
                                            <p:cTn id="10" dur="1" fill="hold">
                                              <p:stCondLst>
                                                <p:cond delay="0"/>
                                              </p:stCondLst>
                                            </p:cTn>
                                            <p:tgtEl>
                                              <p:spTgt spid="46"/>
                                            </p:tgtEl>
                                            <p:attrNameLst>
                                              <p:attrName>style.visibility</p:attrName>
                                            </p:attrNameLst>
                                          </p:cBhvr>
                                          <p:to>
                                            <p:strVal val="visible"/>
                                          </p:to>
                                        </p:set>
                                        <p:anim calcmode="lin" valueType="num" p14:bounceEnd="30000">
                                          <p:cBhvr additive="base">
                                            <p:cTn id="11" dur="500" fill="hold"/>
                                            <p:tgtEl>
                                              <p:spTgt spid="46"/>
                                            </p:tgtEl>
                                            <p:attrNameLst>
                                              <p:attrName>ppt_x</p:attrName>
                                            </p:attrNameLst>
                                          </p:cBhvr>
                                          <p:tavLst>
                                            <p:tav tm="0">
                                              <p:val>
                                                <p:strVal val="1+#ppt_w/2"/>
                                              </p:val>
                                            </p:tav>
                                            <p:tav tm="100000">
                                              <p:val>
                                                <p:strVal val="#ppt_x"/>
                                              </p:val>
                                            </p:tav>
                                          </p:tavLst>
                                        </p:anim>
                                        <p:anim calcmode="lin" valueType="num" p14:bounceEnd="30000">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60000">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14:bounceEnd="60000">
                                          <p:cBhvr additive="base">
                                            <p:cTn id="16" dur="500" fill="hold"/>
                                            <p:tgtEl>
                                              <p:spTgt spid="29"/>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60000">
                                      <p:stCondLst>
                                        <p:cond delay="250"/>
                                      </p:stCondLst>
                                      <p:childTnLst>
                                        <p:set>
                                          <p:cBhvr>
                                            <p:cTn id="19" dur="1" fill="hold">
                                              <p:stCondLst>
                                                <p:cond delay="0"/>
                                              </p:stCondLst>
                                            </p:cTn>
                                            <p:tgtEl>
                                              <p:spTgt spid="31"/>
                                            </p:tgtEl>
                                            <p:attrNameLst>
                                              <p:attrName>style.visibility</p:attrName>
                                            </p:attrNameLst>
                                          </p:cBhvr>
                                          <p:to>
                                            <p:strVal val="visible"/>
                                          </p:to>
                                        </p:set>
                                        <p:anim calcmode="lin" valueType="num" p14:bounceEnd="60000">
                                          <p:cBhvr additive="base">
                                            <p:cTn id="20" dur="500" fill="hold"/>
                                            <p:tgtEl>
                                              <p:spTgt spid="31"/>
                                            </p:tgtEl>
                                            <p:attrNameLst>
                                              <p:attrName>ppt_x</p:attrName>
                                            </p:attrNameLst>
                                          </p:cBhvr>
                                          <p:tavLst>
                                            <p:tav tm="0">
                                              <p:val>
                                                <p:strVal val="1+#ppt_w/2"/>
                                              </p:val>
                                            </p:tav>
                                            <p:tav tm="100000">
                                              <p:val>
                                                <p:strVal val="#ppt_x"/>
                                              </p:val>
                                            </p:tav>
                                          </p:tavLst>
                                        </p:anim>
                                        <p:anim calcmode="lin" valueType="num" p14:bounceEnd="60000">
                                          <p:cBhvr additive="base">
                                            <p:cTn id="21" dur="500" fill="hold"/>
                                            <p:tgtEl>
                                              <p:spTgt spid="31"/>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250"/>
                                            <p:tgtEl>
                                              <p:spTgt spid="30"/>
                                            </p:tgtEl>
                                          </p:cBhvr>
                                        </p:animEffect>
                                      </p:childTnLst>
                                    </p:cTn>
                                  </p:par>
                                </p:childTnLst>
                              </p:cTn>
                            </p:par>
                            <p:par>
                              <p:cTn id="26" fill="hold">
                                <p:stCondLst>
                                  <p:cond delay="1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anim calcmode="lin" valueType="num">
                                          <p:cBhvr>
                                            <p:cTn id="3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
                                            </p:tgtEl>
                                          </p:cBhvr>
                                        </p:animEffect>
                                      </p:childTnLst>
                                    </p:cTn>
                                  </p:par>
                                </p:childTnLst>
                              </p:cTn>
                            </p:par>
                            <p:par>
                              <p:cTn id="34" fill="hold">
                                <p:stCondLst>
                                  <p:cond delay="2849"/>
                                </p:stCondLst>
                                <p:childTnLst>
                                  <p:par>
                                    <p:cTn id="35" presetID="10" presetClass="entr" presetSubtype="0"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par>
                              <p:cTn id="38" fill="hold">
                                <p:stCondLst>
                                  <p:cond delay="3349"/>
                                </p:stCondLst>
                                <p:childTnLst>
                                  <p:par>
                                    <p:cTn id="39" presetID="10" presetClass="entr" presetSubtype="0" fill="hold" grpId="0" nodeType="after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Effect transition="in" filter="fade">
                                          <p:cBhvr>
                                            <p:cTn id="41" dur="500"/>
                                            <p:tgtEl>
                                              <p:spTgt spid="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2" end="2"/>
                                                </p:txEl>
                                              </p:spTgt>
                                            </p:tgtEl>
                                            <p:attrNameLst>
                                              <p:attrName>style.visibility</p:attrName>
                                            </p:attrNameLst>
                                          </p:cBhvr>
                                          <p:to>
                                            <p:strVal val="visible"/>
                                          </p:to>
                                        </p:set>
                                        <p:animEffect transition="in" filter="fade">
                                          <p:cBhvr>
                                            <p:cTn id="4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6" grpId="0" bldLvl="0" animBg="1"/>
          <p:bldP spid="4" grpId="0"/>
          <p:bldP spid="5" grpId="0" uiExpand="1" build="p"/>
          <p:bldP spid="29" grpId="0" animBg="1"/>
          <p:bldP spid="30" grpId="0" animBg="1"/>
          <p:bldP spid="3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1+#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1+#ppt_w/2"/>
                                              </p:val>
                                            </p:tav>
                                            <p:tav tm="100000">
                                              <p:val>
                                                <p:strVal val="#ppt_x"/>
                                              </p:val>
                                            </p:tav>
                                          </p:tavLst>
                                        </p:anim>
                                        <p:anim calcmode="lin" valueType="num">
                                          <p:cBhvr additive="base">
                                            <p:cTn id="21" dur="500" fill="hold"/>
                                            <p:tgtEl>
                                              <p:spTgt spid="31"/>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250"/>
                                            <p:tgtEl>
                                              <p:spTgt spid="30"/>
                                            </p:tgtEl>
                                          </p:cBhvr>
                                        </p:animEffect>
                                      </p:childTnLst>
                                    </p:cTn>
                                  </p:par>
                                </p:childTnLst>
                              </p:cTn>
                            </p:par>
                            <p:par>
                              <p:cTn id="26" fill="hold">
                                <p:stCondLst>
                                  <p:cond delay="1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anim calcmode="lin" valueType="num">
                                          <p:cBhvr>
                                            <p:cTn id="3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
                                            </p:tgtEl>
                                          </p:cBhvr>
                                        </p:animEffect>
                                      </p:childTnLst>
                                    </p:cTn>
                                  </p:par>
                                </p:childTnLst>
                              </p:cTn>
                            </p:par>
                            <p:par>
                              <p:cTn id="34" fill="hold">
                                <p:stCondLst>
                                  <p:cond delay="2849"/>
                                </p:stCondLst>
                                <p:childTnLst>
                                  <p:par>
                                    <p:cTn id="35" presetID="10" presetClass="entr" presetSubtype="0"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par>
                              <p:cTn id="38" fill="hold">
                                <p:stCondLst>
                                  <p:cond delay="3349"/>
                                </p:stCondLst>
                                <p:childTnLst>
                                  <p:par>
                                    <p:cTn id="39" presetID="10" presetClass="entr" presetSubtype="0" fill="hold" grpId="0" nodeType="after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Effect transition="in" filter="fade">
                                          <p:cBhvr>
                                            <p:cTn id="41" dur="500"/>
                                            <p:tgtEl>
                                              <p:spTgt spid="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2" end="2"/>
                                                </p:txEl>
                                              </p:spTgt>
                                            </p:tgtEl>
                                            <p:attrNameLst>
                                              <p:attrName>style.visibility</p:attrName>
                                            </p:attrNameLst>
                                          </p:cBhvr>
                                          <p:to>
                                            <p:strVal val="visible"/>
                                          </p:to>
                                        </p:set>
                                        <p:animEffect transition="in" filter="fade">
                                          <p:cBhvr>
                                            <p:cTn id="4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6" grpId="0" bldLvl="0" animBg="1"/>
          <p:bldP spid="4" grpId="0"/>
          <p:bldP spid="5" grpId="0" uiExpand="1" build="p"/>
          <p:bldP spid="29" grpId="0" animBg="1"/>
          <p:bldP spid="30" grpId="0" animBg="1"/>
          <p:bldP spid="31"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3" name="TextBox 5"/>
          <p:cNvSpPr txBox="1"/>
          <p:nvPr/>
        </p:nvSpPr>
        <p:spPr>
          <a:xfrm>
            <a:off x="354280" y="1556563"/>
            <a:ext cx="2129488" cy="437515"/>
          </a:xfrm>
          <a:prstGeom prst="rect">
            <a:avLst/>
          </a:prstGeom>
          <a:noFill/>
        </p:spPr>
        <p:txBody>
          <a:bodyPr wrap="square" lIns="69116" tIns="34558" rIns="69116" bIns="34558" rtlCol="0">
            <a:spAutoFit/>
          </a:bodyPr>
          <a:p>
            <a:r>
              <a:rPr lang="zh-CN" altLang="en-US" sz="2400" b="1" dirty="0">
                <a:latin typeface="隶书" panose="02010509060101010101" pitchFamily="49" charset="-122"/>
                <a:ea typeface="隶书" panose="02010509060101010101" pitchFamily="49" charset="-122"/>
                <a:cs typeface="Times New Roman" panose="02020603050405020304" pitchFamily="18" charset="0"/>
              </a:rPr>
              <a:t>二、网厅登陆</a:t>
            </a:r>
            <a:endParaRPr lang="zh-CN" altLang="en-US" sz="2400" b="1" dirty="0">
              <a:latin typeface="隶书" panose="02010509060101010101" pitchFamily="49" charset="-122"/>
              <a:ea typeface="隶书" panose="02010509060101010101" pitchFamily="49" charset="-122"/>
            </a:endParaRPr>
          </a:p>
        </p:txBody>
      </p:sp>
      <p:sp>
        <p:nvSpPr>
          <p:cNvPr id="4" name="文本框 29"/>
          <p:cNvSpPr txBox="1"/>
          <p:nvPr/>
        </p:nvSpPr>
        <p:spPr>
          <a:xfrm>
            <a:off x="755576" y="2134602"/>
            <a:ext cx="2376264"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3、</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登陆在安徽政务服务网注册的法人账户（此处所有单位均需账号密码登陆，包括发</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ca</a:t>
            </a:r>
            <a:r>
              <a:rPr altLang="en-US" sz="1400" dirty="0">
                <a:solidFill>
                  <a:schemeClr val="accent2">
                    <a:lumMod val="75000"/>
                  </a:schemeClr>
                </a:solidFill>
                <a:latin typeface="微软雅黑" panose="020B0503020204020204" pitchFamily="34" charset="-122"/>
                <a:ea typeface="微软雅黑" panose="020B0503020204020204" pitchFamily="34" charset="-122"/>
              </a:rPr>
              <a:t>的单位</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860" y="1707515"/>
            <a:ext cx="4933950" cy="268033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
                                        <p:tgtEl>
                                          <p:spTgt spid="3"/>
                                        </p:tgtEl>
                                      </p:cBhvr>
                                    </p:animEffect>
                                  </p:childTnLst>
                                </p:cTn>
                              </p:par>
                            </p:childTnLst>
                          </p:cTn>
                        </p:par>
                        <p:par>
                          <p:cTn id="8" fill="hold">
                            <p:stCondLst>
                              <p:cond delay="25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691640" y="2284095"/>
            <a:ext cx="5848985"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十九、职工缴存证明打印</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十九、职工缴存证明打印</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鼠标经过一级栏目“查询统计”后，点击二级栏目“职工缴存证明打印”。</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查询统计-1\3.png3"/>
          <p:cNvPicPr/>
          <p:nvPr/>
        </p:nvPicPr>
        <p:blipFill>
          <a:blip r:embed="rId2"/>
          <a:srcRect l="59746" b="50880"/>
          <a:stretch>
            <a:fillRect/>
          </a:stretch>
        </p:blipFill>
        <p:spPr bwMode="auto">
          <a:xfrm>
            <a:off x="3419475" y="1419860"/>
            <a:ext cx="4964430" cy="29565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十九、职工缴存证明打印</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73723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根据图示：输入职工身份信息</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选择系统下拉的人员菜单。</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36.png36"/>
          <p:cNvPicPr/>
          <p:nvPr/>
        </p:nvPicPr>
        <p:blipFill>
          <a:blip r:embed="rId2"/>
          <a:srcRect r="21824" b="34416"/>
          <a:stretch>
            <a:fillRect/>
          </a:stretch>
        </p:blipFill>
        <p:spPr bwMode="auto">
          <a:xfrm>
            <a:off x="3059430" y="1203960"/>
            <a:ext cx="5877560" cy="359664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十九、职工缴存证明打印</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3、</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弹出短信验证框，输入此职工手机上收到的短信验证码，点击确定。</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38.png38"/>
          <p:cNvPicPr/>
          <p:nvPr/>
        </p:nvPicPr>
        <p:blipFill>
          <a:blip r:embed="rId2"/>
          <a:srcRect l="23001" r="22526" b="32367"/>
          <a:stretch>
            <a:fillRect/>
          </a:stretch>
        </p:blipFill>
        <p:spPr bwMode="auto">
          <a:xfrm>
            <a:off x="3275330" y="1131570"/>
            <a:ext cx="5765800" cy="387540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十九、职工缴存证明打印</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73723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4、</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查询成功，红圈处可帮助职工打印明细。</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39.png39"/>
          <p:cNvPicPr/>
          <p:nvPr/>
        </p:nvPicPr>
        <p:blipFill>
          <a:blip r:embed="rId2"/>
          <a:srcRect l="28634" r="14747"/>
          <a:stretch>
            <a:fillRect/>
          </a:stretch>
        </p:blipFill>
        <p:spPr bwMode="auto">
          <a:xfrm>
            <a:off x="3419475" y="1059815"/>
            <a:ext cx="5281295" cy="396875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2123440" y="2284095"/>
            <a:ext cx="494919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二十、单位余额对账</a:t>
            </a:r>
            <a:endParaRPr lang="en-US" altLang="zh-CN" sz="4000" b="1" dirty="0">
              <a:latin typeface="隶书" panose="02010509060101010101" pitchFamily="49" charset="-122"/>
              <a:ea typeface="隶书" panose="02010509060101010101" pitchFamily="49" charset="-122"/>
              <a:sym typeface="楷体" panose="020106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二十、单位余额对账</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鼠标经过一级栏目“查询统计”后，点击二级栏目“单位余额对账”。</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查询统计-1\4.png4"/>
          <p:cNvPicPr/>
          <p:nvPr/>
        </p:nvPicPr>
        <p:blipFill>
          <a:blip r:embed="rId2"/>
          <a:srcRect l="61253" b="53954"/>
          <a:stretch>
            <a:fillRect/>
          </a:stretch>
        </p:blipFill>
        <p:spPr bwMode="auto">
          <a:xfrm>
            <a:off x="3491865" y="1491615"/>
            <a:ext cx="4975225" cy="288480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二十、单位余额对账</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显示截至最新月度，本单位在我中心的单位所有职工的账户总额。</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40.png40"/>
          <p:cNvPicPr/>
          <p:nvPr/>
        </p:nvPicPr>
        <p:blipFill>
          <a:blip r:embed="rId2"/>
          <a:srcRect l="31431" b="54475"/>
          <a:stretch>
            <a:fillRect/>
          </a:stretch>
        </p:blipFill>
        <p:spPr bwMode="auto">
          <a:xfrm>
            <a:off x="3075305" y="1556385"/>
            <a:ext cx="5793105" cy="245681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861185" y="2284095"/>
            <a:ext cx="566928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二十一、个人余额对账</a:t>
            </a:r>
            <a:endParaRPr lang="en-US" altLang="zh-CN" sz="4000" b="1" dirty="0">
              <a:latin typeface="隶书" panose="02010509060101010101" pitchFamily="49" charset="-122"/>
              <a:ea typeface="隶书" panose="02010509060101010101" pitchFamily="49" charset="-122"/>
              <a:sym typeface="楷体" panose="020106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二十一、个人余额对账</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鼠标经过一级栏目“查询统计”后，点击二级栏目“个人余额对账”。</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查询统计-1\5.png5"/>
          <p:cNvPicPr/>
          <p:nvPr/>
        </p:nvPicPr>
        <p:blipFill>
          <a:blip r:embed="rId2"/>
          <a:srcRect l="62750" b="49756"/>
          <a:stretch>
            <a:fillRect/>
          </a:stretch>
        </p:blipFill>
        <p:spPr bwMode="auto">
          <a:xfrm>
            <a:off x="3491865" y="1556385"/>
            <a:ext cx="4531360" cy="29825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2" name="文本框 29"/>
          <p:cNvSpPr txBox="1"/>
          <p:nvPr/>
        </p:nvSpPr>
        <p:spPr>
          <a:xfrm>
            <a:off x="755576" y="2134602"/>
            <a:ext cx="2376264" cy="170688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4、</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选择要办理归集业务的单位主体信息，点击“身份验证”按钮，如果是已发</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CA</a:t>
            </a:r>
            <a:r>
              <a:rPr altLang="en-US" sz="1400" dirty="0">
                <a:solidFill>
                  <a:schemeClr val="accent2">
                    <a:lumMod val="75000"/>
                  </a:schemeClr>
                </a:solidFill>
                <a:latin typeface="微软雅黑" panose="020B0503020204020204" pitchFamily="34" charset="-122"/>
                <a:ea typeface="微软雅黑" panose="020B0503020204020204" pitchFamily="34" charset="-122"/>
              </a:rPr>
              <a:t>的单位，点击</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“CA</a:t>
            </a:r>
            <a:r>
              <a:rPr altLang="en-US" sz="1400" dirty="0">
                <a:solidFill>
                  <a:schemeClr val="accent2">
                    <a:lumMod val="75000"/>
                  </a:schemeClr>
                </a:solidFill>
                <a:latin typeface="微软雅黑" panose="020B0503020204020204" pitchFamily="34" charset="-122"/>
                <a:ea typeface="微软雅黑" panose="020B0503020204020204" pitchFamily="34" charset="-122"/>
              </a:rPr>
              <a:t>登陆</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a:t>
            </a:r>
            <a:r>
              <a:rPr altLang="en-US" sz="1400" dirty="0">
                <a:solidFill>
                  <a:schemeClr val="accent2">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48" name="TextBox 5"/>
          <p:cNvSpPr txBox="1"/>
          <p:nvPr/>
        </p:nvSpPr>
        <p:spPr>
          <a:xfrm>
            <a:off x="354280" y="1556563"/>
            <a:ext cx="2129488" cy="437515"/>
          </a:xfrm>
          <a:prstGeom prst="rect">
            <a:avLst/>
          </a:prstGeom>
          <a:noFill/>
        </p:spPr>
        <p:txBody>
          <a:bodyPr wrap="square" lIns="69116" tIns="34558" rIns="69116" bIns="34558" rtlCol="0">
            <a:spAutoFit/>
          </a:bodyPr>
          <a:p>
            <a:r>
              <a:rPr lang="zh-CN" altLang="en-US" sz="2400" b="1" dirty="0">
                <a:latin typeface="隶书" panose="02010509060101010101" pitchFamily="49" charset="-122"/>
                <a:ea typeface="隶书" panose="02010509060101010101" pitchFamily="49" charset="-122"/>
                <a:cs typeface="Times New Roman" panose="02020603050405020304" pitchFamily="18" charset="0"/>
              </a:rPr>
              <a:t>二、网厅登陆</a:t>
            </a:r>
            <a:endParaRPr lang="zh-CN" altLang="en-US" sz="2400" b="1" dirty="0">
              <a:latin typeface="隶书" panose="02010509060101010101" pitchFamily="49" charset="-122"/>
              <a:ea typeface="隶书" panose="02010509060101010101" pitchFamily="49" charset="-122"/>
            </a:endParaRPr>
          </a:p>
        </p:txBody>
      </p:sp>
      <p:pic>
        <p:nvPicPr>
          <p:cNvPr id="2" name="图片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598" y="1714424"/>
            <a:ext cx="5199426" cy="2810939"/>
          </a:xfrm>
          <a:prstGeom prst="rect">
            <a:avLst/>
          </a:prstGeom>
          <a:ln>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250"/>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二十一、个人余额对账</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显示所有职工的个人账户余额，可帮助职工查询他的账户余额。</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41.png41"/>
          <p:cNvPicPr/>
          <p:nvPr/>
        </p:nvPicPr>
        <p:blipFill>
          <a:blip r:embed="rId2"/>
          <a:srcRect/>
          <a:stretch>
            <a:fillRect/>
          </a:stretch>
        </p:blipFill>
        <p:spPr bwMode="auto">
          <a:xfrm>
            <a:off x="3038475" y="1109980"/>
            <a:ext cx="5998845" cy="39204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367155" y="2284095"/>
            <a:ext cx="6410325"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二十二、不同场景业务搭配</a:t>
            </a:r>
            <a:endParaRPr lang="en-US" altLang="zh-CN" sz="4000" b="1" dirty="0">
              <a:latin typeface="隶书" panose="02010509060101010101" pitchFamily="49" charset="-122"/>
              <a:ea typeface="隶书" panose="02010509060101010101" pitchFamily="49" charset="-122"/>
              <a:sym typeface="楷体" panose="020106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39590"/>
            <a:ext cx="612140" cy="80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538480" y="1132205"/>
            <a:ext cx="4672330" cy="43751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基本规则</a:t>
            </a:r>
            <a:endPar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endParaRPr>
          </a:p>
        </p:txBody>
      </p:sp>
      <p:sp>
        <p:nvSpPr>
          <p:cNvPr id="54" name="矩形 53"/>
          <p:cNvSpPr/>
          <p:nvPr/>
        </p:nvSpPr>
        <p:spPr>
          <a:xfrm>
            <a:off x="466725" y="1636395"/>
            <a:ext cx="8153400" cy="2676525"/>
          </a:xfrm>
          <a:prstGeom prst="rect">
            <a:avLst/>
          </a:prstGeom>
        </p:spPr>
        <p:txBody>
          <a:bodyPr wrap="square">
            <a:spAutoFit/>
          </a:bodyPr>
          <a:p>
            <a:pPr eaLnBrk="1" hangingPunct="1">
              <a:spcBef>
                <a:spcPct val="0"/>
              </a:spcBef>
              <a:spcAft>
                <a:spcPct val="35000"/>
              </a:spcAft>
            </a:pPr>
            <a:r>
              <a:rPr lang="zh-CN"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单位缴公积金，每月一缴，</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缴</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这个动作在我们这就叫汇缴核定（简称汇缴），每月</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缴</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之前要确定每月要缴的人数和金额，因此</a:t>
            </a:r>
            <a:r>
              <a:rPr altLang="en-US" sz="2400" dirty="0">
                <a:solidFill>
                  <a:srgbClr val="C00000"/>
                </a:solidFill>
                <a:latin typeface="隶书" panose="02010509060101010101" pitchFamily="49" charset="-122"/>
                <a:ea typeface="隶书" panose="02010509060101010101" pitchFamily="49" charset="-122"/>
                <a:sym typeface="楷体" panose="02010609060101010101" pitchFamily="49" charset="-122"/>
              </a:rPr>
              <a:t>当月的变化（增减人员、调基等）要在当月的汇缴核定前完成，无变化的月份直接做汇缴核定（此月会延续上月的人数和金额）</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。总之，汇缴核定并打款永远是当月的最后一步，如果汇缴核定不做直接打款，中心就不知道这个钱该给此单位的职工怎么分，因此会退账。</a:t>
            </a:r>
            <a:endPar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39590"/>
            <a:ext cx="612140" cy="80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23215" y="1491615"/>
            <a:ext cx="3527425" cy="43751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一、新单位开户首月业务</a:t>
            </a:r>
            <a:endParaRPr lang="zh-CN"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endParaRPr>
          </a:p>
        </p:txBody>
      </p:sp>
      <p:sp>
        <p:nvSpPr>
          <p:cNvPr id="54" name="矩形 53"/>
          <p:cNvSpPr/>
          <p:nvPr/>
        </p:nvSpPr>
        <p:spPr>
          <a:xfrm>
            <a:off x="395605" y="2211705"/>
            <a:ext cx="8153400" cy="1198880"/>
          </a:xfrm>
          <a:prstGeom prst="rect">
            <a:avLst/>
          </a:prstGeom>
        </p:spPr>
        <p:txBody>
          <a:bodyPr wrap="square">
            <a:spAutoFit/>
          </a:bodyPr>
          <a:p>
            <a:pPr eaLnBrk="1" hangingPunct="1">
              <a:spcBef>
                <a:spcPct val="0"/>
              </a:spcBef>
              <a:spcAft>
                <a:spcPct val="35000"/>
              </a:spcAft>
            </a:pPr>
            <a:r>
              <a:rPr lang="zh-CN"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政务网注册（一）</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登陆公积金系统（二）</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个人账户设立（九）</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个人账户同城转移＋启封（十、八）</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汇缴（十一）</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打款</a:t>
            </a:r>
            <a:endPar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39590"/>
            <a:ext cx="612140" cy="80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23215" y="1851025"/>
            <a:ext cx="8108315" cy="43751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二、第二个月（或往后某月）与上一个月人数、金额无变化</a:t>
            </a:r>
            <a:endParaRPr lang="zh-CN"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endParaRPr>
          </a:p>
        </p:txBody>
      </p:sp>
      <p:sp>
        <p:nvSpPr>
          <p:cNvPr id="54" name="矩形 53"/>
          <p:cNvSpPr/>
          <p:nvPr/>
        </p:nvSpPr>
        <p:spPr>
          <a:xfrm>
            <a:off x="395605" y="2499995"/>
            <a:ext cx="8153400" cy="1076325"/>
          </a:xfrm>
          <a:prstGeom prst="rect">
            <a:avLst/>
          </a:prstGeom>
        </p:spPr>
        <p:txBody>
          <a:bodyPr wrap="square">
            <a:spAutoFit/>
          </a:bodyPr>
          <a:p>
            <a:pPr eaLnBrk="1" hangingPunct="1">
              <a:spcBef>
                <a:spcPct val="0"/>
              </a:spcBef>
              <a:spcAft>
                <a:spcPct val="35000"/>
              </a:spcAft>
            </a:pP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登陆公积金系统（二）</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汇缴（十一）</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打款</a:t>
            </a:r>
            <a:endPar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39590"/>
            <a:ext cx="612140" cy="80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23215" y="1779270"/>
            <a:ext cx="8108315" cy="43751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三、往后某月需要增人</a:t>
            </a:r>
            <a:endParaRPr lang="zh-CN"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endParaRPr>
          </a:p>
        </p:txBody>
      </p:sp>
      <p:sp>
        <p:nvSpPr>
          <p:cNvPr id="2" name="矩形 1"/>
          <p:cNvSpPr/>
          <p:nvPr/>
        </p:nvSpPr>
        <p:spPr>
          <a:xfrm>
            <a:off x="395605" y="2571750"/>
            <a:ext cx="8153400" cy="829945"/>
          </a:xfrm>
          <a:prstGeom prst="rect">
            <a:avLst/>
          </a:prstGeom>
        </p:spPr>
        <p:txBody>
          <a:bodyPr wrap="square">
            <a:spAutoFit/>
          </a:bodyPr>
          <a:p>
            <a:pPr eaLnBrk="1" hangingPunct="1">
              <a:spcBef>
                <a:spcPct val="0"/>
              </a:spcBef>
              <a:spcAft>
                <a:spcPct val="35000"/>
              </a:spcAft>
            </a:pP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登陆公积金系统（二）</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个人账户设立（九）</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个人账户同城转移＋启封（十、八）</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汇缴（十一）</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打款</a:t>
            </a:r>
            <a:endPar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2"/>
                                        </p:tgtEl>
                                        <p:attrNameLst>
                                          <p:attrName>style.color</p:attrName>
                                        </p:attrNameLst>
                                      </p:cBhvr>
                                      <p:to>
                                        <a:schemeClr val="bg1"/>
                                      </p:to>
                                    </p:animClr>
                                    <p:animClr clrSpc="rgb" dir="cw">
                                      <p:cBhvr>
                                        <p:cTn id="12" dur="250" autoRev="1" fill="remove"/>
                                        <p:tgtEl>
                                          <p:spTgt spid="2"/>
                                        </p:tgtEl>
                                        <p:attrNameLst>
                                          <p:attrName>fillcolor</p:attrName>
                                        </p:attrNameLst>
                                      </p:cBhvr>
                                      <p:to>
                                        <a:schemeClr val="bg1"/>
                                      </p:to>
                                    </p:animClr>
                                    <p:set>
                                      <p:cBhvr>
                                        <p:cTn id="13" dur="250" autoRev="1" fill="remove"/>
                                        <p:tgtEl>
                                          <p:spTgt spid="2"/>
                                        </p:tgtEl>
                                        <p:attrNameLst>
                                          <p:attrName>fill.type</p:attrName>
                                        </p:attrNameLst>
                                      </p:cBhvr>
                                      <p:to>
                                        <p:strVal val="solid"/>
                                      </p:to>
                                    </p:set>
                                    <p:set>
                                      <p:cBhvr>
                                        <p:cTn id="14"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39590"/>
            <a:ext cx="612140" cy="80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23215" y="1851025"/>
            <a:ext cx="8108315" cy="43751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四、往后某月需要减人</a:t>
            </a:r>
            <a:endParaRPr lang="zh-CN"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endParaRPr>
          </a:p>
        </p:txBody>
      </p:sp>
      <p:sp>
        <p:nvSpPr>
          <p:cNvPr id="54" name="矩形 53"/>
          <p:cNvSpPr/>
          <p:nvPr/>
        </p:nvSpPr>
        <p:spPr>
          <a:xfrm>
            <a:off x="395605" y="2499995"/>
            <a:ext cx="8153400" cy="1076325"/>
          </a:xfrm>
          <a:prstGeom prst="rect">
            <a:avLst/>
          </a:prstGeom>
        </p:spPr>
        <p:txBody>
          <a:bodyPr wrap="square">
            <a:spAutoFit/>
          </a:bodyPr>
          <a:p>
            <a:pPr eaLnBrk="1" hangingPunct="1">
              <a:spcBef>
                <a:spcPct val="0"/>
              </a:spcBef>
              <a:spcAft>
                <a:spcPct val="35000"/>
              </a:spcAft>
            </a:pP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登陆公积金系统（二）</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封存（七）</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汇缴（十一）</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打款</a:t>
            </a:r>
            <a:endPar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39590"/>
            <a:ext cx="612140" cy="80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23215" y="1419860"/>
            <a:ext cx="8108315"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五、某单位</a:t>
            </a:r>
            <a:r>
              <a:rPr lang="en-US" altLang="zh-CN"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7</a:t>
            </a: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月份增两个人（其中一人在我中心曾有账户），减一个人，同时进行调基。</a:t>
            </a:r>
            <a:endPar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endParaRPr>
          </a:p>
        </p:txBody>
      </p:sp>
      <p:sp>
        <p:nvSpPr>
          <p:cNvPr id="54" name="矩形 53"/>
          <p:cNvSpPr/>
          <p:nvPr/>
        </p:nvSpPr>
        <p:spPr>
          <a:xfrm>
            <a:off x="395605" y="2284095"/>
            <a:ext cx="8153400" cy="2061210"/>
          </a:xfrm>
          <a:prstGeom prst="rect">
            <a:avLst/>
          </a:prstGeom>
        </p:spPr>
        <p:txBody>
          <a:bodyPr wrap="square">
            <a:spAutoFit/>
          </a:bodyPr>
          <a:p>
            <a:pPr eaLnBrk="1" hangingPunct="1">
              <a:spcBef>
                <a:spcPct val="0"/>
              </a:spcBef>
              <a:spcAft>
                <a:spcPct val="35000"/>
              </a:spcAft>
            </a:pP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登陆公积金系统（二）</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封存</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1</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人（七）</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调基（六）</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个人账户设立</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1</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人（九）</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个人账户同城转移</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启封</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1</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人（十、八）</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汇缴（十一）</a:t>
            </a:r>
            <a:r>
              <a:rPr lang="en-US" altLang="zh-CN"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rPr>
              <a:t>打款</a:t>
            </a:r>
            <a:endParaRPr altLang="en-US" sz="32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23215" y="1059815"/>
            <a:ext cx="8108315" cy="1176020"/>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六、某单位</a:t>
            </a:r>
            <a:r>
              <a:rPr lang="en-US" altLang="zh-CN"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3</a:t>
            </a: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月新进</a:t>
            </a:r>
            <a:r>
              <a:rPr lang="en-US" altLang="zh-CN"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1</a:t>
            </a: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人，因财政系统延迟未及时拨付此人公积金（</a:t>
            </a:r>
            <a:r>
              <a:rPr lang="en-US" altLang="zh-CN"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3</a:t>
            </a: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月入了职却没钱给他缴），直到</a:t>
            </a:r>
            <a:r>
              <a:rPr lang="en-US" altLang="zh-CN"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6</a:t>
            </a:r>
            <a:r>
              <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rPr>
              <a:t>月份此人工资才批复到位，系统如何操作？</a:t>
            </a:r>
            <a:endParaRPr altLang="en-US" sz="2400" b="1" dirty="0">
              <a:solidFill>
                <a:srgbClr val="C00000"/>
              </a:solidFill>
              <a:latin typeface="隶书" panose="02010509060101010101" pitchFamily="49" charset="-122"/>
              <a:ea typeface="隶书" panose="02010509060101010101" pitchFamily="49" charset="-122"/>
              <a:sym typeface="楷体" panose="02010609060101010101" pitchFamily="49" charset="-122"/>
            </a:endParaRPr>
          </a:p>
        </p:txBody>
      </p:sp>
      <p:sp>
        <p:nvSpPr>
          <p:cNvPr id="54" name="矩形 53"/>
          <p:cNvSpPr/>
          <p:nvPr/>
        </p:nvSpPr>
        <p:spPr>
          <a:xfrm>
            <a:off x="323215" y="2284095"/>
            <a:ext cx="8153400" cy="2709545"/>
          </a:xfrm>
          <a:prstGeom prst="rect">
            <a:avLst/>
          </a:prstGeom>
        </p:spPr>
        <p:txBody>
          <a:bodyPr wrap="square">
            <a:spAutoFit/>
          </a:bodyPr>
          <a:p>
            <a:pPr eaLnBrk="1" hangingPunct="1">
              <a:spcBef>
                <a:spcPct val="0"/>
              </a:spcBef>
              <a:spcAft>
                <a:spcPct val="35000"/>
              </a:spcAft>
            </a:pPr>
            <a:r>
              <a:rPr altLang="en-US" sz="2400" dirty="0">
                <a:solidFill>
                  <a:srgbClr val="92D050"/>
                </a:solidFill>
                <a:latin typeface="隶书" panose="02010509060101010101" pitchFamily="49" charset="-122"/>
                <a:ea typeface="隶书" panose="02010509060101010101" pitchFamily="49" charset="-122"/>
                <a:sym typeface="楷体" panose="02010609060101010101" pitchFamily="49" charset="-122"/>
              </a:rPr>
              <a:t>在</a:t>
            </a:r>
            <a:r>
              <a:rPr lang="en-US" altLang="zh-CN" sz="2400" dirty="0">
                <a:solidFill>
                  <a:srgbClr val="92D050"/>
                </a:solidFill>
                <a:latin typeface="隶书" panose="02010509060101010101" pitchFamily="49" charset="-122"/>
                <a:ea typeface="隶书" panose="02010509060101010101" pitchFamily="49" charset="-122"/>
                <a:sym typeface="楷体" panose="02010609060101010101" pitchFamily="49" charset="-122"/>
              </a:rPr>
              <a:t>6</a:t>
            </a:r>
            <a:r>
              <a:rPr altLang="en-US" sz="2400" dirty="0">
                <a:solidFill>
                  <a:srgbClr val="92D050"/>
                </a:solidFill>
                <a:latin typeface="隶书" panose="02010509060101010101" pitchFamily="49" charset="-122"/>
                <a:ea typeface="隶书" panose="02010509060101010101" pitchFamily="49" charset="-122"/>
                <a:sym typeface="楷体" panose="02010609060101010101" pitchFamily="49" charset="-122"/>
              </a:rPr>
              <a:t>月份增加这个人：</a:t>
            </a:r>
            <a:endPar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a:p>
            <a:pPr eaLnBrk="1" hangingPunct="1">
              <a:spcBef>
                <a:spcPct val="0"/>
              </a:spcBef>
              <a:spcAft>
                <a:spcPct val="35000"/>
              </a:spcAft>
            </a:pP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登陆公积金系统（二）</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个人账户设立（九）</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个人账户同城转移</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启封（十、八）</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汇缴（十一）</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打款</a:t>
            </a:r>
            <a:endPar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a:p>
            <a:pPr eaLnBrk="1" hangingPunct="1">
              <a:spcBef>
                <a:spcPct val="0"/>
              </a:spcBef>
              <a:spcAft>
                <a:spcPct val="35000"/>
              </a:spcAft>
            </a:pPr>
            <a:r>
              <a:rPr altLang="en-US" sz="2400" dirty="0">
                <a:solidFill>
                  <a:srgbClr val="92D050"/>
                </a:solidFill>
                <a:latin typeface="隶书" panose="02010509060101010101" pitchFamily="49" charset="-122"/>
                <a:ea typeface="隶书" panose="02010509060101010101" pitchFamily="49" charset="-122"/>
                <a:sym typeface="楷体" panose="02010609060101010101" pitchFamily="49" charset="-122"/>
              </a:rPr>
              <a:t>在</a:t>
            </a:r>
            <a:r>
              <a:rPr lang="en-US" altLang="zh-CN" sz="2400" dirty="0">
                <a:solidFill>
                  <a:srgbClr val="92D050"/>
                </a:solidFill>
                <a:latin typeface="隶书" panose="02010509060101010101" pitchFamily="49" charset="-122"/>
                <a:ea typeface="隶书" panose="02010509060101010101" pitchFamily="49" charset="-122"/>
                <a:sym typeface="楷体" panose="02010609060101010101" pitchFamily="49" charset="-122"/>
              </a:rPr>
              <a:t>7</a:t>
            </a:r>
            <a:r>
              <a:rPr altLang="en-US" sz="2400" dirty="0">
                <a:solidFill>
                  <a:srgbClr val="92D050"/>
                </a:solidFill>
                <a:latin typeface="隶书" panose="02010509060101010101" pitchFamily="49" charset="-122"/>
                <a:ea typeface="隶书" panose="02010509060101010101" pitchFamily="49" charset="-122"/>
                <a:sym typeface="楷体" panose="02010609060101010101" pitchFamily="49" charset="-122"/>
              </a:rPr>
              <a:t>月份对这个人补缴：</a:t>
            </a:r>
            <a:endPar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a:p>
            <a:pPr eaLnBrk="1" hangingPunct="1">
              <a:spcBef>
                <a:spcPct val="0"/>
              </a:spcBef>
              <a:spcAft>
                <a:spcPct val="35000"/>
              </a:spcAft>
            </a:pP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登陆公积金系统（二）</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补缴</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1</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人（十二）</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打款（补缴）</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汇缴（十一）</a:t>
            </a:r>
            <a:r>
              <a:rPr lang="en-US" altLang="zh-CN"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a:t>
            </a:r>
            <a:r>
              <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rPr>
              <a:t>打款（汇缴）</a:t>
            </a:r>
            <a:endParaRPr altLang="en-US" sz="2400" dirty="0">
              <a:solidFill>
                <a:srgbClr val="0050EF"/>
              </a:solidFill>
              <a:latin typeface="隶书" panose="02010509060101010101" pitchFamily="49" charset="-122"/>
              <a:ea typeface="隶书" panose="020105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07904" y="1749358"/>
            <a:ext cx="5436096" cy="3397560"/>
          </a:xfrm>
          <a:prstGeom prst="rect">
            <a:avLst/>
          </a:prstGeom>
        </p:spPr>
      </p:pic>
      <p:sp>
        <p:nvSpPr>
          <p:cNvPr id="47" name="矩形 46"/>
          <p:cNvSpPr/>
          <p:nvPr/>
        </p:nvSpPr>
        <p:spPr>
          <a:xfrm>
            <a:off x="-35877" y="1775857"/>
            <a:ext cx="1296144" cy="72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404283" y="1775857"/>
            <a:ext cx="7776864" cy="72008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9FF"/>
              </a:solidFill>
            </a:endParaRPr>
          </a:p>
        </p:txBody>
      </p:sp>
      <p:sp>
        <p:nvSpPr>
          <p:cNvPr id="4" name="Rectangle 3"/>
          <p:cNvSpPr>
            <a:spLocks noGrp="1"/>
          </p:cNvSpPr>
          <p:nvPr>
            <p:ph type="title" idx="4294967295"/>
          </p:nvPr>
        </p:nvSpPr>
        <p:spPr>
          <a:xfrm>
            <a:off x="2915920" y="1779905"/>
            <a:ext cx="2938145" cy="793750"/>
          </a:xfrm>
        </p:spPr>
        <p:txBody>
          <a:bodyPr>
            <a:noAutofit/>
          </a:bodyPr>
          <a:lstStyle/>
          <a:p>
            <a:pPr algn="ctr"/>
            <a:r>
              <a:rPr lang="zh-CN" altLang="en-US"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     束</a:t>
            </a:r>
            <a:endParaRPr lang="zh-CN" sz="4000" b="1"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Rectangle 4"/>
          <p:cNvSpPr>
            <a:spLocks noGrp="1"/>
          </p:cNvSpPr>
          <p:nvPr>
            <p:ph type="body" idx="4294967295"/>
          </p:nvPr>
        </p:nvSpPr>
        <p:spPr>
          <a:xfrm>
            <a:off x="2196118" y="2859811"/>
            <a:ext cx="4464992" cy="1008062"/>
          </a:xfrm>
        </p:spPr>
        <p:txBody>
          <a:bodyPr>
            <a:noAutofit/>
          </a:bodyPr>
          <a:lstStyle/>
          <a:p>
            <a:pPr marL="0" indent="0" algn="ctr">
              <a:buNone/>
            </a:pPr>
            <a:r>
              <a:rPr lang="zh-CN" altLang="en-US" sz="1600" b="1" spc="300" dirty="0">
                <a:latin typeface="隶书" panose="02010509060101010101" pitchFamily="49" charset="-122"/>
                <a:ea typeface="隶书" panose="02010509060101010101" pitchFamily="49" charset="-122"/>
              </a:rPr>
              <a:t>淮北市住房公积金管理中心</a:t>
            </a:r>
            <a:endParaRPr lang="en-US" altLang="zh-CN" sz="1600" b="1" spc="300" dirty="0">
              <a:latin typeface="隶书" panose="02010509060101010101" pitchFamily="49" charset="-122"/>
              <a:ea typeface="隶书" panose="02010509060101010101" pitchFamily="49" charset="-122"/>
            </a:endParaRPr>
          </a:p>
          <a:p>
            <a:pPr marL="0" indent="0" algn="ctr">
              <a:buNone/>
            </a:pPr>
            <a:r>
              <a:rPr lang="zh-CN" altLang="en-US" sz="1600" b="1" spc="300" dirty="0">
                <a:latin typeface="隶书" panose="02010509060101010101" pitchFamily="49" charset="-122"/>
                <a:ea typeface="隶书" panose="02010509060101010101" pitchFamily="49" charset="-122"/>
              </a:rPr>
              <a:t>二零二四年六月</a:t>
            </a:r>
            <a:endParaRPr lang="zh-CN" sz="1600" b="1" spc="300" dirty="0">
              <a:latin typeface="隶书" panose="02010509060101010101" pitchFamily="49" charset="-122"/>
              <a:ea typeface="隶书" panose="02010509060101010101" pitchFamily="49" charset="-122"/>
            </a:endParaRPr>
          </a:p>
        </p:txBody>
      </p:sp>
      <p:sp>
        <p:nvSpPr>
          <p:cNvPr id="29" name="矩形 7"/>
          <p:cNvSpPr>
            <a:spLocks noChangeArrowheads="1"/>
          </p:cNvSpPr>
          <p:nvPr/>
        </p:nvSpPr>
        <p:spPr bwMode="auto">
          <a:xfrm>
            <a:off x="0" y="4829498"/>
            <a:ext cx="3052228" cy="118516"/>
          </a:xfrm>
          <a:prstGeom prst="rect">
            <a:avLst/>
          </a:prstGeom>
          <a:solidFill>
            <a:srgbClr val="C00000"/>
          </a:solidFill>
          <a:ln>
            <a:noFil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矩形 43"/>
          <p:cNvSpPr>
            <a:spLocks noChangeArrowheads="1"/>
          </p:cNvSpPr>
          <p:nvPr/>
        </p:nvSpPr>
        <p:spPr bwMode="auto">
          <a:xfrm>
            <a:off x="3052228" y="4829498"/>
            <a:ext cx="3053381" cy="118516"/>
          </a:xfrm>
          <a:prstGeom prst="rect">
            <a:avLst/>
          </a:prstGeom>
          <a:solidFill>
            <a:srgbClr val="0099FF"/>
          </a:solidFill>
          <a:ln>
            <a:noFil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1" name="矩形 44"/>
          <p:cNvSpPr>
            <a:spLocks noChangeArrowheads="1"/>
          </p:cNvSpPr>
          <p:nvPr/>
        </p:nvSpPr>
        <p:spPr bwMode="auto">
          <a:xfrm>
            <a:off x="6104456" y="4829498"/>
            <a:ext cx="3039544" cy="118516"/>
          </a:xfrm>
          <a:prstGeom prst="rect">
            <a:avLst/>
          </a:prstGeom>
          <a:solidFill>
            <a:srgbClr val="555555"/>
          </a:solidFill>
          <a:ln>
            <a:noFil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 name="图片 1" descr="shu"/>
          <p:cNvPicPr>
            <a:picLocks noChangeAspect="1"/>
          </p:cNvPicPr>
          <p:nvPr/>
        </p:nvPicPr>
        <p:blipFill>
          <a:blip r:embed="rId2"/>
          <a:stretch>
            <a:fillRect/>
          </a:stretch>
        </p:blipFill>
        <p:spPr>
          <a:xfrm>
            <a:off x="3707765" y="339090"/>
            <a:ext cx="1424940" cy="11544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0000">
                                          <p:cBhvr additive="base">
                                            <p:cTn id="7" dur="500" fill="hold"/>
                                            <p:tgtEl>
                                              <p:spTgt spid="4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30000">
                                      <p:stCondLst>
                                        <p:cond delay="250"/>
                                      </p:stCondLst>
                                      <p:childTnLst>
                                        <p:set>
                                          <p:cBhvr>
                                            <p:cTn id="10" dur="1" fill="hold">
                                              <p:stCondLst>
                                                <p:cond delay="0"/>
                                              </p:stCondLst>
                                            </p:cTn>
                                            <p:tgtEl>
                                              <p:spTgt spid="46"/>
                                            </p:tgtEl>
                                            <p:attrNameLst>
                                              <p:attrName>style.visibility</p:attrName>
                                            </p:attrNameLst>
                                          </p:cBhvr>
                                          <p:to>
                                            <p:strVal val="visible"/>
                                          </p:to>
                                        </p:set>
                                        <p:anim calcmode="lin" valueType="num" p14:bounceEnd="30000">
                                          <p:cBhvr additive="base">
                                            <p:cTn id="11" dur="500" fill="hold"/>
                                            <p:tgtEl>
                                              <p:spTgt spid="46"/>
                                            </p:tgtEl>
                                            <p:attrNameLst>
                                              <p:attrName>ppt_x</p:attrName>
                                            </p:attrNameLst>
                                          </p:cBhvr>
                                          <p:tavLst>
                                            <p:tav tm="0">
                                              <p:val>
                                                <p:strVal val="1+#ppt_w/2"/>
                                              </p:val>
                                            </p:tav>
                                            <p:tav tm="100000">
                                              <p:val>
                                                <p:strVal val="#ppt_x"/>
                                              </p:val>
                                            </p:tav>
                                          </p:tavLst>
                                        </p:anim>
                                        <p:anim calcmode="lin" valueType="num" p14:bounceEnd="30000">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60000">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14:bounceEnd="60000">
                                          <p:cBhvr additive="base">
                                            <p:cTn id="16" dur="500" fill="hold"/>
                                            <p:tgtEl>
                                              <p:spTgt spid="29"/>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60000">
                                      <p:stCondLst>
                                        <p:cond delay="250"/>
                                      </p:stCondLst>
                                      <p:childTnLst>
                                        <p:set>
                                          <p:cBhvr>
                                            <p:cTn id="19" dur="1" fill="hold">
                                              <p:stCondLst>
                                                <p:cond delay="0"/>
                                              </p:stCondLst>
                                            </p:cTn>
                                            <p:tgtEl>
                                              <p:spTgt spid="31"/>
                                            </p:tgtEl>
                                            <p:attrNameLst>
                                              <p:attrName>style.visibility</p:attrName>
                                            </p:attrNameLst>
                                          </p:cBhvr>
                                          <p:to>
                                            <p:strVal val="visible"/>
                                          </p:to>
                                        </p:set>
                                        <p:anim calcmode="lin" valueType="num" p14:bounceEnd="60000">
                                          <p:cBhvr additive="base">
                                            <p:cTn id="20" dur="500" fill="hold"/>
                                            <p:tgtEl>
                                              <p:spTgt spid="31"/>
                                            </p:tgtEl>
                                            <p:attrNameLst>
                                              <p:attrName>ppt_x</p:attrName>
                                            </p:attrNameLst>
                                          </p:cBhvr>
                                          <p:tavLst>
                                            <p:tav tm="0">
                                              <p:val>
                                                <p:strVal val="1+#ppt_w/2"/>
                                              </p:val>
                                            </p:tav>
                                            <p:tav tm="100000">
                                              <p:val>
                                                <p:strVal val="#ppt_x"/>
                                              </p:val>
                                            </p:tav>
                                          </p:tavLst>
                                        </p:anim>
                                        <p:anim calcmode="lin" valueType="num" p14:bounceEnd="60000">
                                          <p:cBhvr additive="base">
                                            <p:cTn id="21" dur="500" fill="hold"/>
                                            <p:tgtEl>
                                              <p:spTgt spid="31"/>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250"/>
                                            <p:tgtEl>
                                              <p:spTgt spid="30"/>
                                            </p:tgtEl>
                                          </p:cBhvr>
                                        </p:animEffect>
                                      </p:childTnLst>
                                    </p:cTn>
                                  </p:par>
                                </p:childTnLst>
                              </p:cTn>
                            </p:par>
                            <p:par>
                              <p:cTn id="26" fill="hold">
                                <p:stCondLst>
                                  <p:cond delay="1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anim calcmode="lin" valueType="num">
                                          <p:cBhvr>
                                            <p:cTn id="3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
                                            </p:tgtEl>
                                          </p:cBhvr>
                                        </p:animEffect>
                                      </p:childTnLst>
                                    </p:cTn>
                                  </p:par>
                                </p:childTnLst>
                              </p:cTn>
                            </p:par>
                            <p:par>
                              <p:cTn id="34" fill="hold">
                                <p:stCondLst>
                                  <p:cond delay="2549"/>
                                </p:stCondLst>
                                <p:childTnLst>
                                  <p:par>
                                    <p:cTn id="35" presetID="10" presetClass="entr" presetSubtype="0"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par>
                              <p:cTn id="38" fill="hold">
                                <p:stCondLst>
                                  <p:cond delay="3049"/>
                                </p:stCondLst>
                                <p:childTnLst>
                                  <p:par>
                                    <p:cTn id="39" presetID="10" presetClass="entr" presetSubtype="0" fill="hold" grpId="0" nodeType="after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Effect transition="in" filter="fade">
                                          <p:cBhvr>
                                            <p:cTn id="4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6" grpId="0" bldLvl="0" animBg="1"/>
          <p:bldP spid="4" grpId="0"/>
          <p:bldP spid="5" grpId="0" uiExpand="1" build="p"/>
          <p:bldP spid="29" grpId="0" bldLvl="0" animBg="1"/>
          <p:bldP spid="30" grpId="0" bldLvl="0" animBg="1"/>
          <p:bldP spid="31"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1+#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1+#ppt_w/2"/>
                                              </p:val>
                                            </p:tav>
                                            <p:tav tm="100000">
                                              <p:val>
                                                <p:strVal val="#ppt_x"/>
                                              </p:val>
                                            </p:tav>
                                          </p:tavLst>
                                        </p:anim>
                                        <p:anim calcmode="lin" valueType="num">
                                          <p:cBhvr additive="base">
                                            <p:cTn id="21" dur="500" fill="hold"/>
                                            <p:tgtEl>
                                              <p:spTgt spid="31"/>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250"/>
                                            <p:tgtEl>
                                              <p:spTgt spid="30"/>
                                            </p:tgtEl>
                                          </p:cBhvr>
                                        </p:animEffect>
                                      </p:childTnLst>
                                    </p:cTn>
                                  </p:par>
                                </p:childTnLst>
                              </p:cTn>
                            </p:par>
                            <p:par>
                              <p:cTn id="26" fill="hold">
                                <p:stCondLst>
                                  <p:cond delay="1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anim calcmode="lin" valueType="num">
                                          <p:cBhvr>
                                            <p:cTn id="3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
                                            </p:tgtEl>
                                          </p:cBhvr>
                                        </p:animEffect>
                                      </p:childTnLst>
                                    </p:cTn>
                                  </p:par>
                                </p:childTnLst>
                              </p:cTn>
                            </p:par>
                            <p:par>
                              <p:cTn id="34" fill="hold">
                                <p:stCondLst>
                                  <p:cond delay="2549"/>
                                </p:stCondLst>
                                <p:childTnLst>
                                  <p:par>
                                    <p:cTn id="35" presetID="10" presetClass="entr" presetSubtype="0"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par>
                              <p:cTn id="38" fill="hold">
                                <p:stCondLst>
                                  <p:cond delay="3049"/>
                                </p:stCondLst>
                                <p:childTnLst>
                                  <p:par>
                                    <p:cTn id="39" presetID="10" presetClass="entr" presetSubtype="0" fill="hold" grpId="0" nodeType="after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Effect transition="in" filter="fade">
                                          <p:cBhvr>
                                            <p:cTn id="4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6" grpId="0" bldLvl="0" animBg="1"/>
          <p:bldP spid="4" grpId="0"/>
          <p:bldP spid="5" grpId="0" uiExpand="1" build="p"/>
          <p:bldP spid="29" grpId="0" bldLvl="0" animBg="1"/>
          <p:bldP spid="30" grpId="0" bldLvl="0" animBg="1"/>
          <p:bldP spid="31" grpId="0" bldLvl="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280" y="1556563"/>
            <a:ext cx="2129488" cy="437515"/>
          </a:xfrm>
          <a:prstGeom prst="rect">
            <a:avLst/>
          </a:prstGeom>
          <a:noFill/>
        </p:spPr>
        <p:txBody>
          <a:bodyPr wrap="square" lIns="69116" tIns="34558" rIns="69116" bIns="34558" rtlCol="0">
            <a:spAutoFit/>
          </a:bodyPr>
          <a:p>
            <a:r>
              <a:rPr lang="zh-CN" altLang="en-US" sz="2400" b="1" dirty="0">
                <a:latin typeface="隶书" panose="02010509060101010101" pitchFamily="49" charset="-122"/>
                <a:ea typeface="隶书" panose="02010509060101010101" pitchFamily="49" charset="-122"/>
                <a:cs typeface="Times New Roman" panose="02020603050405020304" pitchFamily="18" charset="0"/>
              </a:rPr>
              <a:t>二、网厅登陆</a:t>
            </a:r>
            <a:endParaRPr lang="zh-CN" altLang="en-US" sz="2400" b="1" dirty="0">
              <a:latin typeface="隶书" panose="02010509060101010101" pitchFamily="49" charset="-122"/>
              <a:ea typeface="隶书" panose="02010509060101010101" pitchFamily="49" charset="-122"/>
            </a:endParaRPr>
          </a:p>
        </p:txBody>
      </p:sp>
      <p:sp>
        <p:nvSpPr>
          <p:cNvPr id="4" name="文本框 29"/>
          <p:cNvSpPr txBox="1"/>
          <p:nvPr/>
        </p:nvSpPr>
        <p:spPr>
          <a:xfrm>
            <a:off x="755576" y="2134602"/>
            <a:ext cx="2376264"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5、</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系统向单位经办人手机上发送一条验证码，输入验证码后点击“确定”；</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CA</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登录密码默认</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123456</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101" y="1714424"/>
            <a:ext cx="5194420" cy="2810939"/>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25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280" y="1556563"/>
            <a:ext cx="2129488" cy="437515"/>
          </a:xfrm>
          <a:prstGeom prst="rect">
            <a:avLst/>
          </a:prstGeom>
          <a:noFill/>
        </p:spPr>
        <p:txBody>
          <a:bodyPr wrap="square" lIns="69116" tIns="34558" rIns="69116" bIns="34558" rtlCol="0">
            <a:spAutoFit/>
          </a:bodyPr>
          <a:p>
            <a:r>
              <a:rPr lang="zh-CN" altLang="en-US" sz="2400" b="1" dirty="0">
                <a:latin typeface="隶书" panose="02010509060101010101" pitchFamily="49" charset="-122"/>
                <a:ea typeface="隶书" panose="02010509060101010101" pitchFamily="49" charset="-122"/>
                <a:cs typeface="Times New Roman" panose="02020603050405020304" pitchFamily="18" charset="0"/>
              </a:rPr>
              <a:t>二、网厅登陆</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683444" y="2139047"/>
            <a:ext cx="2376264" cy="73723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6、</a:t>
            </a:r>
            <a:r>
              <a:rPr altLang="en-US" sz="1400" dirty="0">
                <a:solidFill>
                  <a:schemeClr val="accent2">
                    <a:lumMod val="75000"/>
                  </a:schemeClr>
                </a:solidFill>
                <a:latin typeface="微软雅黑" panose="020B0503020204020204" pitchFamily="34" charset="-122"/>
                <a:ea typeface="微软雅黑" panose="020B0503020204020204" pitchFamily="34" charset="-122"/>
              </a:rPr>
              <a:t>成功</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进入网厅操作页面首页。</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descr="C:\Users\Administrator\Desktop\新建文件夹 (2)\新建文件夹 (10)\内部培训ppt\sc\03.png03"/>
          <p:cNvPicPr/>
          <p:nvPr/>
        </p:nvPicPr>
        <p:blipFill>
          <a:blip r:embed="rId2"/>
          <a:srcRect/>
          <a:stretch>
            <a:fillRect/>
          </a:stretch>
        </p:blipFill>
        <p:spPr bwMode="auto">
          <a:xfrm>
            <a:off x="3454101" y="1714639"/>
            <a:ext cx="5194420" cy="281051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250"/>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475105" y="2283460"/>
            <a:ext cx="6327775" cy="706755"/>
          </a:xfrm>
          <a:prstGeom prst="rect">
            <a:avLst/>
          </a:prstGeom>
        </p:spPr>
        <p:txBody>
          <a:bodyPr wrap="square">
            <a:spAutoFit/>
          </a:bodyPr>
          <a:lstStyle/>
          <a:p>
            <a:pPr eaLnBrk="1" hangingPunct="1">
              <a:spcBef>
                <a:spcPct val="0"/>
              </a:spcBef>
              <a:spcAft>
                <a:spcPct val="35000"/>
              </a:spcAft>
            </a:pPr>
            <a:r>
              <a:rPr altLang="en-US" sz="4000" b="1" dirty="0">
                <a:latin typeface="隶书" panose="02010509060101010101" pitchFamily="49" charset="-122"/>
                <a:ea typeface="隶书" panose="02010509060101010101" pitchFamily="49" charset="-122"/>
                <a:sym typeface="楷体" panose="02010609060101010101" pitchFamily="49" charset="-122"/>
              </a:rPr>
              <a:t>三</a:t>
            </a:r>
            <a:r>
              <a:rPr lang="zh-CN" altLang="en-US" sz="4000" b="1" dirty="0">
                <a:latin typeface="隶书" panose="02010509060101010101" pitchFamily="49" charset="-122"/>
                <a:ea typeface="隶书" panose="02010509060101010101" pitchFamily="49" charset="-122"/>
                <a:sym typeface="楷体" panose="02010609060101010101" pitchFamily="49" charset="-122"/>
              </a:rPr>
              <a:t>、单位缴存登记信息变更</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2" name="文本框 29"/>
          <p:cNvSpPr txBox="1"/>
          <p:nvPr/>
        </p:nvSpPr>
        <p:spPr>
          <a:xfrm>
            <a:off x="755576" y="2134602"/>
            <a:ext cx="2376264"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1、</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鼠标经过一级栏目“信息变更”后，点击二级栏目“单位缴存登记信息变更”；</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descr="C:\Users\Administrator\Desktop\新建文件夹 (2)\新建文件夹 (10)\内部培训ppt\sc\信息变更-1\1.png1"/>
          <p:cNvPicPr/>
          <p:nvPr/>
        </p:nvPicPr>
        <p:blipFill>
          <a:blip r:embed="rId2"/>
          <a:srcRect l="59811" b="42323"/>
          <a:stretch>
            <a:fillRect/>
          </a:stretch>
        </p:blipFill>
        <p:spPr bwMode="auto">
          <a:xfrm>
            <a:off x="3851910" y="1635760"/>
            <a:ext cx="3871595" cy="2711450"/>
          </a:xfrm>
          <a:prstGeom prst="rect">
            <a:avLst/>
          </a:prstGeom>
          <a:effectLst>
            <a:outerShdw blurRad="50800" dist="38100" dir="2700000" algn="tl" rotWithShape="0">
              <a:prstClr val="black">
                <a:alpha val="40000"/>
              </a:prstClr>
            </a:outerShdw>
          </a:effectLst>
        </p:spPr>
      </p:pic>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三、</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单位信息变更</a:t>
            </a:r>
            <a:endParaRPr lang="zh-CN" altLang="en-US" sz="2400" b="1" dirty="0">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310"/>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81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00855"/>
            <a:ext cx="641985" cy="84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23215" y="120332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三、</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单位信息变更</a:t>
            </a:r>
            <a:endParaRPr lang="zh-CN" altLang="en-US" sz="2400" b="1" dirty="0">
              <a:latin typeface="隶书" panose="02010509060101010101" pitchFamily="49" charset="-122"/>
              <a:ea typeface="隶书" panose="02010509060101010101" pitchFamily="49" charset="-122"/>
            </a:endParaRPr>
          </a:p>
        </p:txBody>
      </p:sp>
      <p:sp>
        <p:nvSpPr>
          <p:cNvPr id="2" name="文本框 29"/>
          <p:cNvSpPr txBox="1"/>
          <p:nvPr/>
        </p:nvSpPr>
        <p:spPr>
          <a:xfrm>
            <a:off x="356235" y="1851025"/>
            <a:ext cx="2938780" cy="267652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2、</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进入变更页面，首先用户修改所要变更的信息，其次点击“临时保存”按钮，接着点击“影像管理”按钮。注意：</a:t>
            </a:r>
            <a:r>
              <a:rPr altLang="en-US" sz="1400" dirty="0">
                <a:solidFill>
                  <a:srgbClr val="0050EF"/>
                </a:solidFill>
                <a:latin typeface="微软雅黑" panose="020B0503020204020204" pitchFamily="34" charset="-122"/>
                <a:ea typeface="微软雅黑" panose="020B0503020204020204" pitchFamily="34" charset="-122"/>
                <a:sym typeface="+mn-ea"/>
              </a:rPr>
              <a:t>单位名称</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和</a:t>
            </a:r>
            <a:r>
              <a:rPr altLang="en-US" sz="1400" dirty="0">
                <a:solidFill>
                  <a:srgbClr val="0050EF"/>
                </a:solidFill>
                <a:latin typeface="微软雅黑" panose="020B0503020204020204" pitchFamily="34" charset="-122"/>
                <a:ea typeface="微软雅黑" panose="020B0503020204020204" pitchFamily="34" charset="-122"/>
                <a:sym typeface="+mn-ea"/>
              </a:rPr>
              <a:t>统一代码证号</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不可更改，如有变动要在柜台修改，同时这个单位有</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CA</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他还要携带</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CA</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去公共资源交易中心修改</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CA</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信息方可登陆。</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 name="图片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405" y="1729176"/>
            <a:ext cx="5149810" cy="2781433"/>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31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81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三、</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单位信息变更</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755576" y="2134602"/>
            <a:ext cx="2376264"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3、</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在影像管理页面中，完成影像上传步骤。</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注意：所需材料样本在首页</a:t>
            </a:r>
            <a:r>
              <a:rPr lang="en-US" altLang="zh-CN" sz="1400" dirty="0">
                <a:solidFill>
                  <a:schemeClr val="tx1"/>
                </a:solidFill>
                <a:latin typeface="微软雅黑" panose="020B0503020204020204" pitchFamily="34" charset="-122"/>
                <a:ea typeface="微软雅黑" panose="020B0503020204020204" pitchFamily="34" charset="-122"/>
              </a:rPr>
              <a:t>“</a:t>
            </a:r>
            <a:r>
              <a:rPr altLang="en-US" sz="1400" dirty="0">
                <a:solidFill>
                  <a:schemeClr val="tx1"/>
                </a:solidFill>
                <a:latin typeface="微软雅黑" panose="020B0503020204020204" pitchFamily="34" charset="-122"/>
                <a:ea typeface="微软雅黑" panose="020B0503020204020204" pitchFamily="34" charset="-122"/>
              </a:rPr>
              <a:t>下载中心</a:t>
            </a:r>
            <a:r>
              <a:rPr lang="en-US" altLang="zh-CN" sz="1400" dirty="0">
                <a:solidFill>
                  <a:schemeClr val="tx1"/>
                </a:solidFill>
                <a:latin typeface="微软雅黑" panose="020B0503020204020204" pitchFamily="34" charset="-122"/>
                <a:ea typeface="微软雅黑" panose="020B0503020204020204" pitchFamily="34" charset="-122"/>
              </a:rPr>
              <a:t>”</a:t>
            </a:r>
            <a:r>
              <a:rPr altLang="en-US" sz="1400" dirty="0">
                <a:solidFill>
                  <a:schemeClr val="tx1"/>
                </a:solidFill>
                <a:latin typeface="微软雅黑" panose="020B0503020204020204" pitchFamily="34" charset="-122"/>
                <a:ea typeface="微软雅黑" panose="020B0503020204020204" pitchFamily="34" charset="-122"/>
              </a:rPr>
              <a:t>下载。</a:t>
            </a:r>
            <a:endParaRPr altLang="en-US" sz="1400" dirty="0">
              <a:solidFill>
                <a:schemeClr val="tx1"/>
              </a:solidFill>
              <a:latin typeface="微软雅黑" panose="020B0503020204020204" pitchFamily="34" charset="-122"/>
              <a:ea typeface="微软雅黑" panose="020B0503020204020204" pitchFamily="34" charset="-122"/>
            </a:endParaRPr>
          </a:p>
        </p:txBody>
      </p:sp>
      <p:pic>
        <p:nvPicPr>
          <p:cNvPr id="51" name="图片 5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405" y="1734540"/>
            <a:ext cx="5149810" cy="277070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310"/>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81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三、</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单位信息变更</a:t>
            </a:r>
            <a:endParaRPr lang="zh-CN" altLang="en-US" sz="2400" b="1" dirty="0">
              <a:latin typeface="隶书" panose="02010509060101010101" pitchFamily="49" charset="-122"/>
              <a:ea typeface="隶书" panose="02010509060101010101" pitchFamily="49" charset="-122"/>
            </a:endParaRPr>
          </a:p>
        </p:txBody>
      </p:sp>
      <p:sp>
        <p:nvSpPr>
          <p:cNvPr id="2" name="文本框 29"/>
          <p:cNvSpPr txBox="1"/>
          <p:nvPr/>
        </p:nvSpPr>
        <p:spPr>
          <a:xfrm>
            <a:off x="755576" y="2134602"/>
            <a:ext cx="2376264" cy="73723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4、</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点击“提交审核”按钮，等待中心审核。</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 name="图片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3833" y="1729176"/>
            <a:ext cx="5134953" cy="278143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31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81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2123440" y="2283460"/>
            <a:ext cx="6062980" cy="706755"/>
          </a:xfrm>
          <a:prstGeom prst="rect">
            <a:avLst/>
          </a:prstGeom>
        </p:spPr>
        <p:txBody>
          <a:bodyPr wrap="square">
            <a:spAutoFit/>
          </a:bodyPr>
          <a:lstStyle/>
          <a:p>
            <a:pPr eaLnBrk="1" hangingPunct="1">
              <a:spcBef>
                <a:spcPct val="0"/>
              </a:spcBef>
              <a:spcAft>
                <a:spcPct val="35000"/>
              </a:spcAft>
            </a:pPr>
            <a:r>
              <a:rPr altLang="en-US" sz="4000" b="1" dirty="0">
                <a:latin typeface="隶书" panose="02010509060101010101" pitchFamily="49" charset="-122"/>
                <a:ea typeface="隶书" panose="02010509060101010101" pitchFamily="49" charset="-122"/>
                <a:sym typeface="楷体" panose="02010609060101010101" pitchFamily="49" charset="-122"/>
              </a:rPr>
              <a:t>四</a:t>
            </a:r>
            <a:r>
              <a:rPr lang="zh-CN" altLang="en-US" sz="4000" b="1" dirty="0">
                <a:latin typeface="隶书" panose="02010509060101010101" pitchFamily="49" charset="-122"/>
                <a:ea typeface="隶书" panose="02010509060101010101" pitchFamily="49" charset="-122"/>
                <a:sym typeface="楷体" panose="02010609060101010101" pitchFamily="49" charset="-122"/>
              </a:rPr>
              <a:t>、职工信息变更</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37997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899160" y="988060"/>
            <a:ext cx="2511425" cy="398780"/>
          </a:xfrm>
          <a:prstGeom prst="rect">
            <a:avLst/>
          </a:prstGeom>
        </p:spPr>
        <p:txBody>
          <a:bodyPr wrap="square">
            <a:spAutoFit/>
          </a:bodyPr>
          <a:lstStyle/>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一、政务网账号注册</a:t>
            </a:r>
            <a:endParaRPr lang="en-US" altLang="zh-CN" sz="2000"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r>
              <a:rPr lang="en-US" altLang="zh-CN"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a:t>
            </a:r>
            <a:r>
              <a:rPr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目录</a:t>
            </a:r>
            <a:endParaRPr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 name="矩形 1"/>
          <p:cNvSpPr/>
          <p:nvPr/>
        </p:nvSpPr>
        <p:spPr>
          <a:xfrm>
            <a:off x="899160" y="1348105"/>
            <a:ext cx="2511425"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二、单位网厅登陆</a:t>
            </a:r>
            <a:endParaRPr lang="en-US" altLang="zh-CN" sz="2000" dirty="0">
              <a:latin typeface="隶书" panose="02010509060101010101" pitchFamily="49" charset="-122"/>
              <a:ea typeface="隶书" panose="02010509060101010101" pitchFamily="49" charset="-122"/>
            </a:endParaRPr>
          </a:p>
        </p:txBody>
      </p:sp>
      <p:sp>
        <p:nvSpPr>
          <p:cNvPr id="3" name="矩形 2"/>
          <p:cNvSpPr/>
          <p:nvPr/>
        </p:nvSpPr>
        <p:spPr>
          <a:xfrm>
            <a:off x="899160" y="1707515"/>
            <a:ext cx="3243580"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三</a:t>
            </a:r>
            <a:r>
              <a:rPr lang="zh-CN" altLang="en-US" sz="2000" dirty="0">
                <a:latin typeface="隶书" panose="02010509060101010101" pitchFamily="49" charset="-122"/>
                <a:ea typeface="隶书" panose="02010509060101010101" pitchFamily="49" charset="-122"/>
                <a:sym typeface="楷体" panose="02010609060101010101" pitchFamily="49" charset="-122"/>
              </a:rPr>
              <a:t>、单位缴存登记信息变更</a:t>
            </a:r>
            <a:endParaRPr lang="en-US" altLang="zh-CN" sz="2000" dirty="0">
              <a:latin typeface="隶书" panose="02010509060101010101" pitchFamily="49" charset="-122"/>
              <a:ea typeface="隶书" panose="02010509060101010101" pitchFamily="49" charset="-122"/>
            </a:endParaRPr>
          </a:p>
        </p:txBody>
      </p:sp>
      <p:sp>
        <p:nvSpPr>
          <p:cNvPr id="4" name="矩形 3"/>
          <p:cNvSpPr/>
          <p:nvPr/>
        </p:nvSpPr>
        <p:spPr>
          <a:xfrm>
            <a:off x="899160" y="2067560"/>
            <a:ext cx="2511425"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四、职工</a:t>
            </a:r>
            <a:r>
              <a:rPr altLang="en-US" sz="2000" dirty="0">
                <a:latin typeface="隶书" panose="02010509060101010101" pitchFamily="49" charset="-122"/>
                <a:ea typeface="隶书" panose="02010509060101010101" pitchFamily="49" charset="-122"/>
                <a:sym typeface="楷体" panose="02010609060101010101" pitchFamily="49" charset="-122"/>
              </a:rPr>
              <a:t>信息变更</a:t>
            </a:r>
            <a:endParaRPr lang="en-US" altLang="zh-CN" sz="2000" dirty="0">
              <a:latin typeface="隶书" panose="02010509060101010101" pitchFamily="49" charset="-122"/>
              <a:ea typeface="隶书" panose="02010509060101010101" pitchFamily="49" charset="-122"/>
            </a:endParaRPr>
          </a:p>
        </p:txBody>
      </p:sp>
      <p:sp>
        <p:nvSpPr>
          <p:cNvPr id="5" name="矩形 4"/>
          <p:cNvSpPr/>
          <p:nvPr/>
        </p:nvSpPr>
        <p:spPr>
          <a:xfrm>
            <a:off x="899160" y="2428875"/>
            <a:ext cx="2511425"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五、调比</a:t>
            </a:r>
            <a:endParaRPr lang="en-US" altLang="zh-CN" sz="2000" dirty="0">
              <a:latin typeface="隶书" panose="02010509060101010101" pitchFamily="49" charset="-122"/>
              <a:ea typeface="隶书" panose="02010509060101010101" pitchFamily="49" charset="-122"/>
            </a:endParaRPr>
          </a:p>
        </p:txBody>
      </p:sp>
      <p:sp>
        <p:nvSpPr>
          <p:cNvPr id="6" name="矩形 5"/>
          <p:cNvSpPr/>
          <p:nvPr/>
        </p:nvSpPr>
        <p:spPr>
          <a:xfrm>
            <a:off x="899160" y="2788920"/>
            <a:ext cx="2511425"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六、调基</a:t>
            </a:r>
            <a:endParaRPr lang="en-US" altLang="zh-CN" sz="2000" dirty="0">
              <a:latin typeface="隶书" panose="02010509060101010101" pitchFamily="49" charset="-122"/>
              <a:ea typeface="隶书" panose="02010509060101010101" pitchFamily="49" charset="-122"/>
            </a:endParaRPr>
          </a:p>
        </p:txBody>
      </p:sp>
      <p:sp>
        <p:nvSpPr>
          <p:cNvPr id="7" name="矩形 6"/>
          <p:cNvSpPr/>
          <p:nvPr/>
        </p:nvSpPr>
        <p:spPr>
          <a:xfrm>
            <a:off x="899160" y="3076575"/>
            <a:ext cx="2511425"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七、封存</a:t>
            </a:r>
            <a:endParaRPr lang="en-US" altLang="zh-CN" sz="2000" dirty="0">
              <a:latin typeface="隶书" panose="02010509060101010101" pitchFamily="49" charset="-122"/>
              <a:ea typeface="隶书" panose="02010509060101010101" pitchFamily="49" charset="-122"/>
            </a:endParaRPr>
          </a:p>
        </p:txBody>
      </p:sp>
      <p:sp>
        <p:nvSpPr>
          <p:cNvPr id="8" name="矩形 7"/>
          <p:cNvSpPr/>
          <p:nvPr/>
        </p:nvSpPr>
        <p:spPr>
          <a:xfrm>
            <a:off x="899160" y="3436620"/>
            <a:ext cx="2511425"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八、启封</a:t>
            </a:r>
            <a:endParaRPr lang="en-US" altLang="zh-CN" sz="2000" dirty="0">
              <a:latin typeface="隶书" panose="02010509060101010101" pitchFamily="49" charset="-122"/>
              <a:ea typeface="隶书" panose="02010509060101010101" pitchFamily="49" charset="-122"/>
            </a:endParaRPr>
          </a:p>
        </p:txBody>
      </p:sp>
      <p:sp>
        <p:nvSpPr>
          <p:cNvPr id="9" name="矩形 8"/>
          <p:cNvSpPr/>
          <p:nvPr/>
        </p:nvSpPr>
        <p:spPr>
          <a:xfrm>
            <a:off x="899160" y="3796665"/>
            <a:ext cx="2511425"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九、个人账户设立</a:t>
            </a:r>
            <a:endParaRPr lang="en-US" altLang="zh-CN" sz="2000" dirty="0">
              <a:latin typeface="隶书" panose="02010509060101010101" pitchFamily="49" charset="-122"/>
              <a:ea typeface="隶书" panose="02010509060101010101" pitchFamily="49" charset="-122"/>
            </a:endParaRPr>
          </a:p>
        </p:txBody>
      </p:sp>
      <p:sp>
        <p:nvSpPr>
          <p:cNvPr id="10" name="矩形 9"/>
          <p:cNvSpPr/>
          <p:nvPr/>
        </p:nvSpPr>
        <p:spPr>
          <a:xfrm>
            <a:off x="899160" y="4156710"/>
            <a:ext cx="2954655"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十、</a:t>
            </a:r>
            <a:r>
              <a:rPr altLang="en-US" sz="2000" dirty="0">
                <a:latin typeface="隶书" panose="02010509060101010101" pitchFamily="49" charset="-122"/>
                <a:ea typeface="隶书" panose="02010509060101010101" pitchFamily="49" charset="-122"/>
                <a:sym typeface="楷体" panose="02010609060101010101" pitchFamily="49" charset="-122"/>
              </a:rPr>
              <a:t>个人账户同城转移</a:t>
            </a:r>
            <a:endParaRPr lang="en-US" altLang="zh-CN" sz="2000" dirty="0">
              <a:latin typeface="隶书" panose="02010509060101010101" pitchFamily="49" charset="-122"/>
              <a:ea typeface="隶书" panose="02010509060101010101" pitchFamily="49" charset="-122"/>
            </a:endParaRPr>
          </a:p>
        </p:txBody>
      </p:sp>
      <p:sp>
        <p:nvSpPr>
          <p:cNvPr id="11" name="矩形 10"/>
          <p:cNvSpPr/>
          <p:nvPr/>
        </p:nvSpPr>
        <p:spPr>
          <a:xfrm>
            <a:off x="899160" y="4516120"/>
            <a:ext cx="3087370" cy="398780"/>
          </a:xfrm>
          <a:prstGeom prst="rect">
            <a:avLst/>
          </a:prstGeom>
        </p:spPr>
        <p:txBody>
          <a:bodyPr wrap="square">
            <a:spAutoFit/>
          </a:bodyPr>
          <a:p>
            <a:pPr algn="l" eaLnBrk="1" hangingPunct="1">
              <a:spcBef>
                <a:spcPct val="0"/>
              </a:spcBef>
              <a:spcAft>
                <a:spcPct val="35000"/>
              </a:spcAft>
            </a:pPr>
            <a:r>
              <a:rPr lang="zh-CN" altLang="en-US" sz="2000" dirty="0">
                <a:latin typeface="隶书" panose="02010509060101010101" pitchFamily="49" charset="-122"/>
                <a:ea typeface="隶书" panose="02010509060101010101" pitchFamily="49" charset="-122"/>
                <a:sym typeface="楷体" panose="02010609060101010101" pitchFamily="49" charset="-122"/>
              </a:rPr>
              <a:t>十一、汇缴</a:t>
            </a:r>
            <a:endParaRPr lang="en-US" altLang="zh-CN" sz="2000" dirty="0">
              <a:latin typeface="隶书" panose="02010509060101010101" pitchFamily="49" charset="-122"/>
              <a:ea typeface="隶书" panose="02010509060101010101" pitchFamily="49" charset="-122"/>
            </a:endParaRPr>
          </a:p>
        </p:txBody>
      </p:sp>
      <p:sp>
        <p:nvSpPr>
          <p:cNvPr id="12" name="矩形 11"/>
          <p:cNvSpPr/>
          <p:nvPr/>
        </p:nvSpPr>
        <p:spPr>
          <a:xfrm>
            <a:off x="4784725" y="1348105"/>
            <a:ext cx="3145790"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十三</a:t>
            </a:r>
            <a:r>
              <a:rPr lang="zh-CN" altLang="en-US" sz="2000" dirty="0">
                <a:latin typeface="隶书" panose="02010509060101010101" pitchFamily="49" charset="-122"/>
                <a:ea typeface="隶书" panose="02010509060101010101" pitchFamily="49" charset="-122"/>
                <a:sym typeface="楷体" panose="02010609060101010101" pitchFamily="49" charset="-122"/>
              </a:rPr>
              <a:t>、汇补缴自助缴费</a:t>
            </a:r>
            <a:endParaRPr lang="en-US" altLang="zh-CN" sz="2000" dirty="0">
              <a:latin typeface="隶书" panose="02010509060101010101" pitchFamily="49" charset="-122"/>
              <a:ea typeface="隶书" panose="02010509060101010101" pitchFamily="49" charset="-122"/>
            </a:endParaRPr>
          </a:p>
        </p:txBody>
      </p:sp>
      <p:sp>
        <p:nvSpPr>
          <p:cNvPr id="13" name="矩形 12"/>
          <p:cNvSpPr/>
          <p:nvPr/>
        </p:nvSpPr>
        <p:spPr>
          <a:xfrm>
            <a:off x="4784725" y="1707515"/>
            <a:ext cx="4025265"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十四</a:t>
            </a:r>
            <a:r>
              <a:rPr lang="zh-CN" altLang="en-US" sz="2000" dirty="0">
                <a:latin typeface="隶书" panose="02010509060101010101" pitchFamily="49" charset="-122"/>
                <a:ea typeface="隶书" panose="02010509060101010101" pitchFamily="49" charset="-122"/>
                <a:sym typeface="楷体" panose="02010609060101010101" pitchFamily="49" charset="-122"/>
              </a:rPr>
              <a:t>、单位缴存登记注销</a:t>
            </a:r>
            <a:endParaRPr lang="en-US" altLang="zh-CN" sz="2000" dirty="0">
              <a:latin typeface="隶书" panose="02010509060101010101" pitchFamily="49" charset="-122"/>
              <a:ea typeface="隶书" panose="02010509060101010101" pitchFamily="49" charset="-122"/>
            </a:endParaRPr>
          </a:p>
        </p:txBody>
      </p:sp>
      <p:sp>
        <p:nvSpPr>
          <p:cNvPr id="14" name="矩形 13"/>
          <p:cNvSpPr/>
          <p:nvPr/>
        </p:nvSpPr>
        <p:spPr>
          <a:xfrm>
            <a:off x="4784725" y="2067560"/>
            <a:ext cx="2511425"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十</a:t>
            </a:r>
            <a:r>
              <a:rPr lang="zh-CN" altLang="en-US" sz="2000" dirty="0">
                <a:latin typeface="隶书" panose="02010509060101010101" pitchFamily="49" charset="-122"/>
                <a:ea typeface="隶书" panose="02010509060101010101" pitchFamily="49" charset="-122"/>
                <a:sym typeface="楷体" panose="02010609060101010101" pitchFamily="49" charset="-122"/>
              </a:rPr>
              <a:t>五、托管</a:t>
            </a:r>
            <a:endParaRPr lang="en-US" altLang="zh-CN" sz="2000" dirty="0">
              <a:latin typeface="隶书" panose="02010509060101010101" pitchFamily="49" charset="-122"/>
              <a:ea typeface="隶书" panose="02010509060101010101" pitchFamily="49" charset="-122"/>
            </a:endParaRPr>
          </a:p>
        </p:txBody>
      </p:sp>
      <p:sp>
        <p:nvSpPr>
          <p:cNvPr id="15" name="矩形 14"/>
          <p:cNvSpPr/>
          <p:nvPr/>
        </p:nvSpPr>
        <p:spPr>
          <a:xfrm>
            <a:off x="4784725" y="2428875"/>
            <a:ext cx="3724275"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十</a:t>
            </a:r>
            <a:r>
              <a:rPr lang="zh-CN" altLang="en-US" sz="2000" dirty="0">
                <a:latin typeface="隶书" panose="02010509060101010101" pitchFamily="49" charset="-122"/>
                <a:ea typeface="隶书" panose="02010509060101010101" pitchFamily="49" charset="-122"/>
                <a:sym typeface="楷体" panose="02010609060101010101" pitchFamily="49" charset="-122"/>
              </a:rPr>
              <a:t>六、缓缴</a:t>
            </a:r>
            <a:r>
              <a:rPr lang="en-US" altLang="zh-CN" sz="2000" dirty="0">
                <a:latin typeface="隶书" panose="02010509060101010101" pitchFamily="49" charset="-122"/>
                <a:ea typeface="隶书" panose="02010509060101010101" pitchFamily="49" charset="-122"/>
                <a:sym typeface="楷体" panose="02010609060101010101" pitchFamily="49" charset="-122"/>
              </a:rPr>
              <a:t>/</a:t>
            </a:r>
            <a:r>
              <a:rPr altLang="en-US" sz="2000" dirty="0">
                <a:latin typeface="隶书" panose="02010509060101010101" pitchFamily="49" charset="-122"/>
                <a:ea typeface="隶书" panose="02010509060101010101" pitchFamily="49" charset="-122"/>
                <a:sym typeface="楷体" panose="02010609060101010101" pitchFamily="49" charset="-122"/>
              </a:rPr>
              <a:t>受疫情影响的缓缴</a:t>
            </a:r>
            <a:endParaRPr altLang="en-US" sz="2000" dirty="0">
              <a:latin typeface="隶书" panose="02010509060101010101" pitchFamily="49" charset="-122"/>
              <a:ea typeface="隶书" panose="02010509060101010101" pitchFamily="49" charset="-122"/>
              <a:sym typeface="楷体" panose="02010609060101010101" pitchFamily="49" charset="-122"/>
            </a:endParaRPr>
          </a:p>
        </p:txBody>
      </p:sp>
      <p:sp>
        <p:nvSpPr>
          <p:cNvPr id="16" name="矩形 15"/>
          <p:cNvSpPr/>
          <p:nvPr/>
        </p:nvSpPr>
        <p:spPr>
          <a:xfrm>
            <a:off x="4784725" y="2788920"/>
            <a:ext cx="3088005"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十</a:t>
            </a:r>
            <a:r>
              <a:rPr lang="zh-CN" altLang="en-US" sz="2000" dirty="0">
                <a:latin typeface="隶书" panose="02010509060101010101" pitchFamily="49" charset="-122"/>
                <a:ea typeface="隶书" panose="02010509060101010101" pitchFamily="49" charset="-122"/>
                <a:sym typeface="楷体" panose="02010609060101010101" pitchFamily="49" charset="-122"/>
              </a:rPr>
              <a:t>七、单位基本信息查询</a:t>
            </a:r>
            <a:endParaRPr lang="en-US" altLang="zh-CN" sz="2000" dirty="0">
              <a:latin typeface="隶书" panose="02010509060101010101" pitchFamily="49" charset="-122"/>
              <a:ea typeface="隶书" panose="02010509060101010101" pitchFamily="49" charset="-122"/>
            </a:endParaRPr>
          </a:p>
        </p:txBody>
      </p:sp>
      <p:sp>
        <p:nvSpPr>
          <p:cNvPr id="17" name="矩形 16"/>
          <p:cNvSpPr/>
          <p:nvPr/>
        </p:nvSpPr>
        <p:spPr>
          <a:xfrm>
            <a:off x="4784725" y="3076575"/>
            <a:ext cx="3087370"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十</a:t>
            </a:r>
            <a:r>
              <a:rPr lang="zh-CN" altLang="en-US" sz="2000" dirty="0">
                <a:latin typeface="隶书" panose="02010509060101010101" pitchFamily="49" charset="-122"/>
                <a:ea typeface="隶书" panose="02010509060101010101" pitchFamily="49" charset="-122"/>
                <a:sym typeface="楷体" panose="02010609060101010101" pitchFamily="49" charset="-122"/>
              </a:rPr>
              <a:t>八、单位缴存明细查询</a:t>
            </a:r>
            <a:endParaRPr lang="en-US" altLang="zh-CN" sz="2000" dirty="0">
              <a:latin typeface="隶书" panose="02010509060101010101" pitchFamily="49" charset="-122"/>
              <a:ea typeface="隶书" panose="02010509060101010101" pitchFamily="49" charset="-122"/>
            </a:endParaRPr>
          </a:p>
        </p:txBody>
      </p:sp>
      <p:sp>
        <p:nvSpPr>
          <p:cNvPr id="18" name="矩形 17"/>
          <p:cNvSpPr/>
          <p:nvPr/>
        </p:nvSpPr>
        <p:spPr>
          <a:xfrm>
            <a:off x="4784725" y="3436620"/>
            <a:ext cx="3025140"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十</a:t>
            </a:r>
            <a:r>
              <a:rPr lang="zh-CN" altLang="en-US" sz="2000" dirty="0">
                <a:latin typeface="隶书" panose="02010509060101010101" pitchFamily="49" charset="-122"/>
                <a:ea typeface="隶书" panose="02010509060101010101" pitchFamily="49" charset="-122"/>
                <a:sym typeface="楷体" panose="02010609060101010101" pitchFamily="49" charset="-122"/>
              </a:rPr>
              <a:t>九、职工缴存证明打印</a:t>
            </a:r>
            <a:endParaRPr lang="en-US" altLang="zh-CN" sz="2000" dirty="0">
              <a:latin typeface="隶书" panose="02010509060101010101" pitchFamily="49" charset="-122"/>
              <a:ea typeface="隶书" panose="02010509060101010101" pitchFamily="49" charset="-122"/>
            </a:endParaRPr>
          </a:p>
        </p:txBody>
      </p:sp>
      <p:sp>
        <p:nvSpPr>
          <p:cNvPr id="19" name="矩形 18"/>
          <p:cNvSpPr/>
          <p:nvPr/>
        </p:nvSpPr>
        <p:spPr>
          <a:xfrm>
            <a:off x="4784725" y="3796665"/>
            <a:ext cx="2511425"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二十</a:t>
            </a:r>
            <a:r>
              <a:rPr lang="zh-CN" altLang="en-US" sz="2000" dirty="0">
                <a:latin typeface="隶书" panose="02010509060101010101" pitchFamily="49" charset="-122"/>
                <a:ea typeface="隶书" panose="02010509060101010101" pitchFamily="49" charset="-122"/>
                <a:sym typeface="楷体" panose="02010609060101010101" pitchFamily="49" charset="-122"/>
              </a:rPr>
              <a:t>、单位余额对账</a:t>
            </a:r>
            <a:endParaRPr lang="en-US" altLang="zh-CN" sz="2000" dirty="0">
              <a:latin typeface="隶书" panose="02010509060101010101" pitchFamily="49" charset="-122"/>
              <a:ea typeface="隶书" panose="02010509060101010101" pitchFamily="49" charset="-122"/>
            </a:endParaRPr>
          </a:p>
        </p:txBody>
      </p:sp>
      <p:sp>
        <p:nvSpPr>
          <p:cNvPr id="20" name="矩形 19"/>
          <p:cNvSpPr/>
          <p:nvPr/>
        </p:nvSpPr>
        <p:spPr>
          <a:xfrm>
            <a:off x="4784725" y="4156710"/>
            <a:ext cx="2933065"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二</a:t>
            </a:r>
            <a:r>
              <a:rPr lang="zh-CN" altLang="en-US" sz="2000" dirty="0">
                <a:latin typeface="隶书" panose="02010509060101010101" pitchFamily="49" charset="-122"/>
                <a:ea typeface="隶书" panose="02010509060101010101" pitchFamily="49" charset="-122"/>
                <a:sym typeface="楷体" panose="02010609060101010101" pitchFamily="49" charset="-122"/>
              </a:rPr>
              <a:t>十一、</a:t>
            </a:r>
            <a:r>
              <a:rPr altLang="en-US" sz="2000" dirty="0">
                <a:latin typeface="隶书" panose="02010509060101010101" pitchFamily="49" charset="-122"/>
                <a:ea typeface="隶书" panose="02010509060101010101" pitchFamily="49" charset="-122"/>
                <a:sym typeface="楷体" panose="02010609060101010101" pitchFamily="49" charset="-122"/>
              </a:rPr>
              <a:t>个人余额对账</a:t>
            </a:r>
            <a:endParaRPr lang="en-US" altLang="zh-CN" sz="2000" dirty="0">
              <a:latin typeface="隶书" panose="02010509060101010101" pitchFamily="49" charset="-122"/>
              <a:ea typeface="隶书" panose="02010509060101010101" pitchFamily="49" charset="-122"/>
            </a:endParaRPr>
          </a:p>
        </p:txBody>
      </p:sp>
      <p:sp>
        <p:nvSpPr>
          <p:cNvPr id="21" name="矩形 20"/>
          <p:cNvSpPr/>
          <p:nvPr/>
        </p:nvSpPr>
        <p:spPr>
          <a:xfrm>
            <a:off x="4787900" y="987425"/>
            <a:ext cx="2511425" cy="398780"/>
          </a:xfrm>
          <a:prstGeom prst="rect">
            <a:avLst/>
          </a:prstGeom>
        </p:spPr>
        <p:txBody>
          <a:bodyPr wrap="square">
            <a:spAutoFit/>
          </a:bodyPr>
          <a:p>
            <a:pPr algn="l" eaLnBrk="1" hangingPunct="1">
              <a:spcBef>
                <a:spcPct val="0"/>
              </a:spcBef>
              <a:spcAft>
                <a:spcPct val="35000"/>
              </a:spcAft>
            </a:pPr>
            <a:r>
              <a:rPr altLang="en-US" sz="2000" dirty="0">
                <a:latin typeface="隶书" panose="02010509060101010101" pitchFamily="49" charset="-122"/>
                <a:ea typeface="隶书" panose="02010509060101010101" pitchFamily="49" charset="-122"/>
                <a:sym typeface="楷体" panose="02010609060101010101" pitchFamily="49" charset="-122"/>
              </a:rPr>
              <a:t>十</a:t>
            </a:r>
            <a:r>
              <a:rPr lang="zh-CN" altLang="en-US" sz="2000" dirty="0">
                <a:latin typeface="隶书" panose="02010509060101010101" pitchFamily="49" charset="-122"/>
                <a:ea typeface="隶书" panose="02010509060101010101" pitchFamily="49" charset="-122"/>
                <a:sym typeface="楷体" panose="02010609060101010101" pitchFamily="49" charset="-122"/>
              </a:rPr>
              <a:t>二、补缴</a:t>
            </a:r>
            <a:endParaRPr lang="en-US" altLang="zh-CN" sz="2000" dirty="0">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四、</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职工信息变更</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763905" y="2035175"/>
            <a:ext cx="227711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1、</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鼠标经过一级栏目“信息变更”后，点击二级栏目“职工信息变更”；</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descr="C:\Users\Administrator\Desktop\新建文件夹 (2)\新建文件夹 (10)\内部培训ppt\sc\信息变更-1\2.png2"/>
          <p:cNvPicPr/>
          <p:nvPr/>
        </p:nvPicPr>
        <p:blipFill>
          <a:blip r:embed="rId2"/>
          <a:srcRect l="54682" b="36290"/>
          <a:stretch>
            <a:fillRect/>
          </a:stretch>
        </p:blipFill>
        <p:spPr bwMode="auto">
          <a:xfrm>
            <a:off x="3707765" y="1564005"/>
            <a:ext cx="3959860" cy="271716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310"/>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81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四、</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职工信息变更</a:t>
            </a:r>
            <a:endParaRPr lang="zh-CN" altLang="en-US" sz="2400" b="1" dirty="0">
              <a:latin typeface="隶书" panose="02010509060101010101" pitchFamily="49" charset="-122"/>
              <a:ea typeface="隶书" panose="02010509060101010101" pitchFamily="49" charset="-122"/>
            </a:endParaRPr>
          </a:p>
        </p:txBody>
      </p:sp>
      <p:sp>
        <p:nvSpPr>
          <p:cNvPr id="2" name="文本框 29"/>
          <p:cNvSpPr txBox="1"/>
          <p:nvPr/>
        </p:nvSpPr>
        <p:spPr>
          <a:xfrm>
            <a:off x="755576" y="2134602"/>
            <a:ext cx="2376264"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2、</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进入变更页面，按步骤修改职工个人手机号码，网厅此业务仅可修改个人手机号码。</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 name="图片 2"/>
          <p:cNvPicPr/>
          <p:nvPr/>
        </p:nvPicPr>
        <p:blipFill>
          <a:blip r:embed="rId2" cstate="print">
            <a:extLst>
              <a:ext uri="{28A0092B-C50C-407E-A947-70E740481C1C}">
                <a14:useLocalDpi xmlns:a14="http://schemas.microsoft.com/office/drawing/2010/main" val="0"/>
              </a:ext>
            </a:extLst>
          </a:blip>
          <a:srcRect b="36671"/>
          <a:stretch>
            <a:fillRect/>
          </a:stretch>
        </p:blipFill>
        <p:spPr bwMode="auto">
          <a:xfrm>
            <a:off x="3491865" y="1769110"/>
            <a:ext cx="5130165" cy="26809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31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81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3276600" y="2283460"/>
            <a:ext cx="2347595" cy="706755"/>
          </a:xfrm>
          <a:prstGeom prst="rect">
            <a:avLst/>
          </a:prstGeom>
        </p:spPr>
        <p:txBody>
          <a:bodyPr wrap="square">
            <a:spAutoFit/>
          </a:bodyPr>
          <a:lstStyle/>
          <a:p>
            <a:pPr eaLnBrk="1" hangingPunct="1">
              <a:spcBef>
                <a:spcPct val="0"/>
              </a:spcBef>
              <a:spcAft>
                <a:spcPct val="35000"/>
              </a:spcAft>
            </a:pPr>
            <a:r>
              <a:rPr altLang="en-US" sz="4000" b="1" dirty="0">
                <a:latin typeface="隶书" panose="02010509060101010101" pitchFamily="49" charset="-122"/>
                <a:ea typeface="隶书" panose="02010509060101010101" pitchFamily="49" charset="-122"/>
                <a:sym typeface="楷体" panose="02010609060101010101" pitchFamily="49" charset="-122"/>
              </a:rPr>
              <a:t>五</a:t>
            </a:r>
            <a:r>
              <a:rPr lang="zh-CN" altLang="en-US" sz="4000" b="1" dirty="0">
                <a:latin typeface="隶书" panose="02010509060101010101" pitchFamily="49" charset="-122"/>
                <a:ea typeface="隶书" panose="02010509060101010101" pitchFamily="49" charset="-122"/>
                <a:sym typeface="楷体" panose="02010609060101010101" pitchFamily="49" charset="-122"/>
              </a:rPr>
              <a:t>、调比</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五、</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调比</a:t>
            </a:r>
            <a:endParaRPr lang="zh-CN" altLang="en-US" sz="2400" b="1" dirty="0">
              <a:latin typeface="隶书" panose="02010509060101010101" pitchFamily="49" charset="-122"/>
              <a:ea typeface="隶书" panose="02010509060101010101" pitchFamily="49" charset="-122"/>
            </a:endParaRPr>
          </a:p>
        </p:txBody>
      </p:sp>
      <p:sp>
        <p:nvSpPr>
          <p:cNvPr id="2" name="文本框 29"/>
          <p:cNvSpPr txBox="1"/>
          <p:nvPr/>
        </p:nvSpPr>
        <p:spPr>
          <a:xfrm>
            <a:off x="755576" y="2134602"/>
            <a:ext cx="2376264"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1、</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鼠标经过一级栏目“信息变更”后，点击二级栏目“缴存比例调整”。</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 name="图片 2" descr="C:\Users\Administrator\Desktop\新建文件夹 (2)\新建文件夹 (10)\内部培训ppt\sc\信息变更-1\3.png3"/>
          <p:cNvPicPr/>
          <p:nvPr/>
        </p:nvPicPr>
        <p:blipFill>
          <a:blip r:embed="rId2"/>
          <a:srcRect l="59057" b="37367"/>
          <a:stretch>
            <a:fillRect/>
          </a:stretch>
        </p:blipFill>
        <p:spPr bwMode="auto">
          <a:xfrm>
            <a:off x="3851910" y="1564005"/>
            <a:ext cx="3881755" cy="289814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189"/>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689"/>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五、</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调比</a:t>
            </a:r>
            <a:endParaRPr lang="zh-CN" altLang="en-US" sz="2400" b="1" dirty="0">
              <a:latin typeface="隶书" panose="02010509060101010101" pitchFamily="49" charset="-122"/>
              <a:ea typeface="隶书" panose="02010509060101010101" pitchFamily="49" charset="-122"/>
            </a:endParaRPr>
          </a:p>
        </p:txBody>
      </p:sp>
      <p:sp>
        <p:nvSpPr>
          <p:cNvPr id="2" name="文本框 29"/>
          <p:cNvSpPr txBox="1"/>
          <p:nvPr/>
        </p:nvSpPr>
        <p:spPr>
          <a:xfrm>
            <a:off x="755576" y="2134602"/>
            <a:ext cx="2376264"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2、</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进入调比页面，按步骤先输入调整后的比例</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点</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临时保存</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点</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影像管理</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上传影像。</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 name="图片 2" descr="C:\Users\Administrator\Desktop\新建文件夹 (2)\新建文件夹 (10)\内部培训ppt\sc\08.png08"/>
          <p:cNvPicPr/>
          <p:nvPr/>
        </p:nvPicPr>
        <p:blipFill>
          <a:blip r:embed="rId2"/>
          <a:srcRect/>
          <a:stretch>
            <a:fillRect/>
          </a:stretch>
        </p:blipFill>
        <p:spPr bwMode="auto">
          <a:xfrm>
            <a:off x="3275407" y="1635263"/>
            <a:ext cx="5128895" cy="250317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189"/>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689"/>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五、</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调比</a:t>
            </a:r>
            <a:endParaRPr lang="zh-CN" altLang="en-US" sz="2400" b="1" dirty="0">
              <a:latin typeface="隶书" panose="02010509060101010101" pitchFamily="49" charset="-122"/>
              <a:ea typeface="隶书" panose="02010509060101010101" pitchFamily="49" charset="-122"/>
            </a:endParaRPr>
          </a:p>
        </p:txBody>
      </p:sp>
      <p:sp>
        <p:nvSpPr>
          <p:cNvPr id="2" name="文本框 29"/>
          <p:cNvSpPr txBox="1"/>
          <p:nvPr/>
        </p:nvSpPr>
        <p:spPr>
          <a:xfrm>
            <a:off x="755576" y="2134602"/>
            <a:ext cx="2376264" cy="203009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3、</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来到影像管理页面，按步骤上传影像。</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注意：所需材料样本在首页</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下载中心</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下载，调比业务请下载《淮北市住房公积金调整申请书》。</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 name="图片 2" descr="C:\Users\Administrator\Desktop\新建文件夹 (2)\新建文件夹 (10)\内部培训ppt\sc\09.png09"/>
          <p:cNvPicPr/>
          <p:nvPr/>
        </p:nvPicPr>
        <p:blipFill>
          <a:blip r:embed="rId2"/>
          <a:srcRect/>
          <a:stretch>
            <a:fillRect/>
          </a:stretch>
        </p:blipFill>
        <p:spPr bwMode="auto">
          <a:xfrm>
            <a:off x="3275407" y="1638121"/>
            <a:ext cx="5128895" cy="249745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189"/>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689"/>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五、</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调比</a:t>
            </a:r>
            <a:endParaRPr lang="zh-CN" altLang="en-US" sz="2400" b="1" dirty="0">
              <a:latin typeface="隶书" panose="02010509060101010101" pitchFamily="49" charset="-122"/>
              <a:ea typeface="隶书" panose="02010509060101010101" pitchFamily="49" charset="-122"/>
            </a:endParaRPr>
          </a:p>
        </p:txBody>
      </p:sp>
      <p:sp>
        <p:nvSpPr>
          <p:cNvPr id="2" name="文本框 29"/>
          <p:cNvSpPr txBox="1"/>
          <p:nvPr/>
        </p:nvSpPr>
        <p:spPr>
          <a:xfrm>
            <a:off x="755576" y="2134602"/>
            <a:ext cx="2376264" cy="73723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4、</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 </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点击</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提交</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，等待审批。</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 name="图片 2" descr="C:\Users\Administrator\Desktop\新建文件夹 (2)\新建文件夹 (10)\内部培训ppt\sc\10.png10"/>
          <p:cNvPicPr/>
          <p:nvPr/>
        </p:nvPicPr>
        <p:blipFill>
          <a:blip r:embed="rId2"/>
          <a:srcRect/>
          <a:stretch>
            <a:fillRect/>
          </a:stretch>
        </p:blipFill>
        <p:spPr bwMode="auto">
          <a:xfrm>
            <a:off x="3281122" y="1638121"/>
            <a:ext cx="5117465" cy="249745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189"/>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689"/>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3276600" y="2283460"/>
            <a:ext cx="2347595" cy="706755"/>
          </a:xfrm>
          <a:prstGeom prst="rect">
            <a:avLst/>
          </a:prstGeom>
        </p:spPr>
        <p:txBody>
          <a:bodyPr wrap="square">
            <a:spAutoFit/>
          </a:bodyPr>
          <a:lstStyle/>
          <a:p>
            <a:pPr eaLnBrk="1" hangingPunct="1">
              <a:spcBef>
                <a:spcPct val="0"/>
              </a:spcBef>
              <a:spcAft>
                <a:spcPct val="35000"/>
              </a:spcAft>
            </a:pPr>
            <a:r>
              <a:rPr altLang="en-US" sz="4000" b="1" dirty="0">
                <a:latin typeface="隶书" panose="02010509060101010101" pitchFamily="49" charset="-122"/>
                <a:ea typeface="隶书" panose="02010509060101010101" pitchFamily="49" charset="-122"/>
                <a:sym typeface="楷体" panose="02010609060101010101" pitchFamily="49" charset="-122"/>
              </a:rPr>
              <a:t>六</a:t>
            </a:r>
            <a:r>
              <a:rPr lang="zh-CN" altLang="en-US" sz="4000" b="1" dirty="0">
                <a:latin typeface="隶书" panose="02010509060101010101" pitchFamily="49" charset="-122"/>
                <a:ea typeface="隶书" panose="02010509060101010101" pitchFamily="49" charset="-122"/>
                <a:sym typeface="楷体" panose="02010609060101010101" pitchFamily="49" charset="-122"/>
              </a:rPr>
              <a:t>、调基</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 name="文本框 29"/>
          <p:cNvSpPr txBox="1"/>
          <p:nvPr/>
        </p:nvSpPr>
        <p:spPr>
          <a:xfrm>
            <a:off x="755576" y="2134602"/>
            <a:ext cx="2376264"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鼠标经过一级栏目“信息变更”后，点击二级栏目“缴存变更”。</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 name="图片 2" descr="C:\Users\Administrator\Desktop\新建文件夹 (2)\新建文件夹 (10)\内部培训ppt\sc\信息变更-1\4.png4"/>
          <p:cNvPicPr/>
          <p:nvPr/>
        </p:nvPicPr>
        <p:blipFill>
          <a:blip r:embed="rId2"/>
          <a:srcRect l="57590" b="39547"/>
          <a:stretch>
            <a:fillRect/>
          </a:stretch>
        </p:blipFill>
        <p:spPr bwMode="auto">
          <a:xfrm>
            <a:off x="3635375" y="1419860"/>
            <a:ext cx="4311650" cy="299910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189"/>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689"/>
                            </p:stCondLst>
                            <p:childTnLst>
                              <p:par>
                                <p:cTn id="13" presetID="21"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626485"/>
            <a:ext cx="1155700" cy="151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522605" y="1984375"/>
            <a:ext cx="2522855" cy="46037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2、</a:t>
            </a:r>
            <a:r>
              <a:rPr lang="zh-CN" altLang="en-US" sz="1600" dirty="0">
                <a:solidFill>
                  <a:srgbClr val="C00000"/>
                </a:solidFill>
                <a:latin typeface="微软雅黑" panose="020B0503020204020204" pitchFamily="34" charset="-122"/>
                <a:ea typeface="微软雅黑" panose="020B0503020204020204" pitchFamily="34" charset="-122"/>
              </a:rPr>
              <a:t>当调基人数较少时；</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51" name="图片 50"/>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矩形 3"/>
          <p:cNvSpPr/>
          <p:nvPr/>
        </p:nvSpPr>
        <p:spPr>
          <a:xfrm>
            <a:off x="3131840" y="2355726"/>
            <a:ext cx="5838937" cy="2232248"/>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839984"/>
            <a:ext cx="8820474" cy="177718"/>
          </a:xfrm>
          <a:prstGeom prst="rect">
            <a:avLst/>
          </a:prstGeom>
        </p:spPr>
      </p:pic>
      <p:sp>
        <p:nvSpPr>
          <p:cNvPr id="23" name="文本框 22"/>
          <p:cNvSpPr txBox="1"/>
          <p:nvPr/>
        </p:nvSpPr>
        <p:spPr>
          <a:xfrm>
            <a:off x="133989" y="3128650"/>
            <a:ext cx="5184576" cy="523220"/>
          </a:xfrm>
          <a:prstGeom prst="rect">
            <a:avLst/>
          </a:prstGeom>
          <a:noFill/>
        </p:spPr>
        <p:txBody>
          <a:bodyPr wrap="square" rtlCol="0">
            <a:spAutoFit/>
          </a:bodyPr>
          <a:p>
            <a:r>
              <a:rPr lang="zh-CN" altLang="en-US" sz="2800" dirty="0">
                <a:solidFill>
                  <a:srgbClr val="FF0000"/>
                </a:solidFill>
                <a:latin typeface="微软雅黑" panose="020B0503020204020204" pitchFamily="34" charset="-122"/>
                <a:ea typeface="微软雅黑" panose="020B0503020204020204" pitchFamily="34" charset="-122"/>
              </a:rPr>
              <a:t>第一步：选中某一职工信息</a:t>
            </a:r>
            <a:endParaRPr lang="zh-CN" altLang="en-US" sz="28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189"/>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689"/>
                            </p:stCondLst>
                            <p:childTnLst>
                              <p:par>
                                <p:cTn id="13" presetID="2" presetClass="entr" presetSubtype="4"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0"/>
                            </p:stCondLst>
                            <p:childTnLst>
                              <p:par>
                                <p:cTn id="22" presetID="6" presetClass="emph" presetSubtype="0" fill="hold" grpId="1" nodeType="afterEffect">
                                  <p:stCondLst>
                                    <p:cond delay="0"/>
                                  </p:stCondLst>
                                  <p:childTnLst>
                                    <p:animScale>
                                      <p:cBhvr>
                                        <p:cTn id="23" dur="500" fill="hold"/>
                                        <p:tgtEl>
                                          <p:spTgt spid="4"/>
                                        </p:tgtEl>
                                      </p:cBhvr>
                                      <p:by x="72000" y="72000"/>
                                    </p:animScale>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10" presetClass="exit" presetSubtype="0" fill="hold" grpId="3" nodeType="withEffect">
                                  <p:stCondLst>
                                    <p:cond delay="125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2" grpId="0"/>
      <p:bldP spid="4" grpId="0" bldLvl="0" animBg="1"/>
      <p:bldP spid="4" grpId="1" bldLvl="0" animBg="1"/>
      <p:bldP spid="4" grpId="3" bldLvl="0" animBg="1"/>
      <p:bldP spid="23" grpId="0"/>
      <p:bldP spid="2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979930" y="2284095"/>
            <a:ext cx="480695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一、政务网账号注册</a:t>
            </a:r>
            <a:endParaRPr lang="en-US" altLang="zh-CN"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12" name="文本框 29"/>
          <p:cNvSpPr txBox="1"/>
          <p:nvPr/>
        </p:nvSpPr>
        <p:spPr>
          <a:xfrm>
            <a:off x="522605" y="1984375"/>
            <a:ext cx="2522855" cy="46037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2、</a:t>
            </a:r>
            <a:r>
              <a:rPr lang="zh-CN" altLang="en-US" sz="1600" dirty="0">
                <a:solidFill>
                  <a:srgbClr val="C00000"/>
                </a:solidFill>
                <a:latin typeface="微软雅黑" panose="020B0503020204020204" pitchFamily="34" charset="-122"/>
                <a:ea typeface="微软雅黑" panose="020B0503020204020204" pitchFamily="34" charset="-122"/>
              </a:rPr>
              <a:t> 调基人数较少时；</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626485"/>
            <a:ext cx="1155700" cy="151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3" name="图片 2"/>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4" name="流程图: 过程 23"/>
          <p:cNvSpPr/>
          <p:nvPr/>
        </p:nvSpPr>
        <p:spPr>
          <a:xfrm>
            <a:off x="5219102" y="2283718"/>
            <a:ext cx="793058" cy="225963"/>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箭头: 下 17"/>
          <p:cNvSpPr/>
          <p:nvPr/>
        </p:nvSpPr>
        <p:spPr>
          <a:xfrm>
            <a:off x="5546474" y="2586736"/>
            <a:ext cx="138313" cy="397905"/>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05" y="3075806"/>
            <a:ext cx="1695450" cy="390273"/>
          </a:xfrm>
          <a:prstGeom prst="rect">
            <a:avLst/>
          </a:prstGeom>
          <a:ln>
            <a:noFill/>
          </a:ln>
          <a:effectLst>
            <a:outerShdw blurRad="190500" algn="tl" rotWithShape="0">
              <a:srgbClr val="000000">
                <a:alpha val="70000"/>
              </a:srgbClr>
            </a:outerShdw>
          </a:effectLst>
        </p:spPr>
      </p:pic>
      <p:sp>
        <p:nvSpPr>
          <p:cNvPr id="27" name="文本框 26"/>
          <p:cNvSpPr txBox="1"/>
          <p:nvPr/>
        </p:nvSpPr>
        <p:spPr>
          <a:xfrm>
            <a:off x="888161" y="3507854"/>
            <a:ext cx="5724644" cy="646331"/>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第二步：点击基数调整按钮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95" y="1514743"/>
            <a:ext cx="7737077" cy="1706481"/>
          </a:xfrm>
          <a:prstGeom prst="rect">
            <a:avLst/>
          </a:prstGeom>
          <a:ln>
            <a:noFill/>
          </a:ln>
          <a:effectLst>
            <a:outerShdw blurRad="190500" algn="tl" rotWithShape="0">
              <a:srgbClr val="000000">
                <a:alpha val="70000"/>
              </a:srgbClr>
            </a:outerShdw>
          </a:effectLst>
        </p:spPr>
      </p:pic>
      <p:sp>
        <p:nvSpPr>
          <p:cNvPr id="7" name="矩形 6"/>
          <p:cNvSpPr/>
          <p:nvPr/>
        </p:nvSpPr>
        <p:spPr>
          <a:xfrm>
            <a:off x="1547664" y="1995686"/>
            <a:ext cx="1196105" cy="591050"/>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箭头: 上 2"/>
          <p:cNvSpPr/>
          <p:nvPr/>
        </p:nvSpPr>
        <p:spPr>
          <a:xfrm>
            <a:off x="2077963" y="2694603"/>
            <a:ext cx="144016" cy="350154"/>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1398327" y="3055847"/>
            <a:ext cx="5262979" cy="1754326"/>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第三步：弹出调基菜单，</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输入调整后基数，其他</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选项系统自动计算</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
        <p:nvSpPr>
          <p:cNvPr id="9" name="椭圆 8"/>
          <p:cNvSpPr/>
          <p:nvPr/>
        </p:nvSpPr>
        <p:spPr>
          <a:xfrm>
            <a:off x="7236296" y="2787774"/>
            <a:ext cx="568287" cy="397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箭头: 上 5"/>
          <p:cNvSpPr/>
          <p:nvPr/>
        </p:nvSpPr>
        <p:spPr>
          <a:xfrm>
            <a:off x="7458089" y="3292666"/>
            <a:ext cx="157749" cy="346826"/>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3214973" y="3644320"/>
            <a:ext cx="4801314" cy="646331"/>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第四步：点击确认按钮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4" grpId="1" bldLvl="0" animBg="1"/>
      <p:bldP spid="25" grpId="0" bldLvl="0" animBg="1"/>
      <p:bldP spid="25" grpId="1" bldLvl="0" animBg="1"/>
      <p:bldP spid="27" grpId="0"/>
      <p:bldP spid="27" grpId="1"/>
      <p:bldP spid="7" grpId="0" bldLvl="0" animBg="1"/>
      <p:bldP spid="7" grpId="1" bldLvl="0" animBg="1"/>
      <p:bldP spid="8" grpId="0" bldLvl="0" animBg="1"/>
      <p:bldP spid="8" grpId="1" bldLvl="0" animBg="1"/>
      <p:bldP spid="28" grpId="0"/>
      <p:bldP spid="28" grpId="1"/>
      <p:bldP spid="9" grpId="0" bldLvl="0" animBg="1"/>
      <p:bldP spid="10" grpId="0" bldLvl="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626485"/>
            <a:ext cx="1155700" cy="151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522605" y="1984375"/>
            <a:ext cx="2522855" cy="82994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2、</a:t>
            </a:r>
            <a:r>
              <a:rPr lang="zh-CN" altLang="en-US" sz="1600" dirty="0">
                <a:solidFill>
                  <a:srgbClr val="C00000"/>
                </a:solidFill>
                <a:latin typeface="微软雅黑" panose="020B0503020204020204" pitchFamily="34" charset="-122"/>
                <a:ea typeface="微软雅黑" panose="020B0503020204020204" pitchFamily="34" charset="-122"/>
              </a:rPr>
              <a:t> 当调基人数较少时</a:t>
            </a:r>
            <a:r>
              <a:rPr lang="en-US" altLang="zh-CN" sz="1600" dirty="0">
                <a:solidFill>
                  <a:srgbClr val="C00000"/>
                </a:solidFill>
                <a:latin typeface="微软雅黑" panose="020B0503020204020204" pitchFamily="34" charset="-122"/>
                <a:ea typeface="微软雅黑" panose="020B0503020204020204" pitchFamily="34" charset="-122"/>
                <a:sym typeface="+mn-ea"/>
              </a:rPr>
              <a:t>；</a:t>
            </a:r>
            <a:r>
              <a:rPr lang="zh-CN" altLang="en-US" sz="1600" dirty="0">
                <a:solidFill>
                  <a:schemeClr val="tx1"/>
                </a:solidFill>
                <a:latin typeface="微软雅黑" panose="020B0503020204020204" pitchFamily="34" charset="-122"/>
                <a:ea typeface="微软雅黑" panose="020B0503020204020204" pitchFamily="34" charset="-122"/>
              </a:rPr>
              <a:t>（完）</a:t>
            </a:r>
            <a:endParaRPr lang="zh-CN" altLang="en-US" sz="16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2" name="图片 1"/>
          <p:cNvPicPr/>
          <p:nvPr/>
        </p:nvPicPr>
        <p:blipFill>
          <a:blip r:embed="rId2">
            <a:extLst>
              <a:ext uri="{28A0092B-C50C-407E-A947-70E740481C1C}">
                <a14:useLocalDpi xmlns:a14="http://schemas.microsoft.com/office/drawing/2010/main" val="0"/>
              </a:ext>
            </a:extLst>
          </a:blip>
          <a:stretch>
            <a:fillRect/>
          </a:stretch>
        </p:blipFill>
        <p:spPr bwMode="auto">
          <a:xfrm>
            <a:off x="3347943" y="1707350"/>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椭圆 2"/>
          <p:cNvSpPr/>
          <p:nvPr/>
        </p:nvSpPr>
        <p:spPr>
          <a:xfrm>
            <a:off x="7561963" y="2153608"/>
            <a:ext cx="852352" cy="397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箭头: 上 5"/>
          <p:cNvSpPr/>
          <p:nvPr/>
        </p:nvSpPr>
        <p:spPr>
          <a:xfrm>
            <a:off x="7909264" y="2620468"/>
            <a:ext cx="157749" cy="346826"/>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3725407" y="3587661"/>
            <a:ext cx="4801314" cy="1200329"/>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第五步：自动回到调基</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页面，点击提交</a:t>
            </a:r>
            <a:endParaRPr lang="zh-CN" altLang="en-US" sz="3600" dirty="0">
              <a:solidFill>
                <a:srgbClr val="FF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6345886" y="3070230"/>
            <a:ext cx="2039885" cy="39141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626485"/>
            <a:ext cx="1155700" cy="151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522605" y="1984375"/>
            <a:ext cx="2522855" cy="46037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3、</a:t>
            </a:r>
            <a:r>
              <a:rPr lang="zh-CN" altLang="en-US" sz="1600" dirty="0">
                <a:solidFill>
                  <a:srgbClr val="C00000"/>
                </a:solidFill>
                <a:latin typeface="微软雅黑" panose="020B0503020204020204" pitchFamily="34" charset="-122"/>
                <a:ea typeface="微软雅黑" panose="020B0503020204020204" pitchFamily="34" charset="-122"/>
              </a:rPr>
              <a:t>当调基人数较多时；</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21" name="图片 20"/>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3" name="椭圆 22"/>
          <p:cNvSpPr/>
          <p:nvPr/>
        </p:nvSpPr>
        <p:spPr>
          <a:xfrm>
            <a:off x="4326727" y="2183453"/>
            <a:ext cx="852352" cy="397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箭头: 上 23"/>
          <p:cNvSpPr/>
          <p:nvPr/>
        </p:nvSpPr>
        <p:spPr>
          <a:xfrm>
            <a:off x="4674028" y="2650313"/>
            <a:ext cx="157749" cy="346826"/>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979524" y="3687043"/>
            <a:ext cx="5724644" cy="646331"/>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第一步：点击批量导入按钮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a:stretch>
            <a:fillRect/>
          </a:stretch>
        </p:blipFill>
        <p:spPr>
          <a:xfrm>
            <a:off x="4175401" y="3147814"/>
            <a:ext cx="1155000" cy="391417"/>
          </a:xfrm>
          <a:prstGeom prst="rect">
            <a:avLst/>
          </a:prstGeom>
          <a:ln>
            <a:noFill/>
          </a:ln>
          <a:effectLst>
            <a:outerShdw blurRad="190500" algn="tl" rotWithShape="0">
              <a:srgbClr val="000000">
                <a:alpha val="70000"/>
              </a:srgbClr>
            </a:outerShdw>
          </a:effectLst>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953" y="152353"/>
            <a:ext cx="5819775" cy="2533650"/>
          </a:xfrm>
          <a:prstGeom prst="rect">
            <a:avLst/>
          </a:prstGeom>
          <a:ln>
            <a:noFill/>
          </a:ln>
          <a:effectLst>
            <a:outerShdw blurRad="190500" algn="tl" rotWithShape="0">
              <a:srgbClr val="000000">
                <a:alpha val="70000"/>
              </a:srgbClr>
            </a:outerShdw>
          </a:effectLst>
        </p:spPr>
      </p:pic>
      <p:sp>
        <p:nvSpPr>
          <p:cNvPr id="14" name="上箭头 8"/>
          <p:cNvSpPr/>
          <p:nvPr/>
        </p:nvSpPr>
        <p:spPr>
          <a:xfrm>
            <a:off x="3275855" y="2528940"/>
            <a:ext cx="233283" cy="600937"/>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99FF"/>
              </a:solidFill>
            </a:endParaRPr>
          </a:p>
        </p:txBody>
      </p:sp>
      <p:sp>
        <p:nvSpPr>
          <p:cNvPr id="29" name="文本框 28"/>
          <p:cNvSpPr txBox="1"/>
          <p:nvPr/>
        </p:nvSpPr>
        <p:spPr>
          <a:xfrm>
            <a:off x="850806" y="3079053"/>
            <a:ext cx="4801314" cy="1200329"/>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第二步：弹出对话框，</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点击下载按钮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
        <p:nvSpPr>
          <p:cNvPr id="30" name="矩形 29"/>
          <p:cNvSpPr/>
          <p:nvPr/>
        </p:nvSpPr>
        <p:spPr>
          <a:xfrm>
            <a:off x="539410" y="627292"/>
            <a:ext cx="7969682" cy="4031417"/>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15" name="图片 14"/>
          <p:cNvPicPr>
            <a:picLocks noChangeAspect="1"/>
          </p:cNvPicPr>
          <p:nvPr/>
        </p:nvPicPr>
        <p:blipFill>
          <a:blip r:embed="rId5"/>
          <a:stretch>
            <a:fillRect/>
          </a:stretch>
        </p:blipFill>
        <p:spPr>
          <a:xfrm>
            <a:off x="699319" y="1263582"/>
            <a:ext cx="2123627" cy="2686050"/>
          </a:xfrm>
          <a:prstGeom prst="rect">
            <a:avLst/>
          </a:prstGeom>
        </p:spPr>
      </p:pic>
      <p:sp>
        <p:nvSpPr>
          <p:cNvPr id="32" name="虚尾箭头 24"/>
          <p:cNvSpPr/>
          <p:nvPr/>
        </p:nvSpPr>
        <p:spPr>
          <a:xfrm>
            <a:off x="2833160" y="2499742"/>
            <a:ext cx="474572" cy="360780"/>
          </a:xfrm>
          <a:prstGeom prst="stripedRight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3" name="图片 32"/>
          <p:cNvPicPr>
            <a:picLocks noChangeAspect="1"/>
          </p:cNvPicPr>
          <p:nvPr/>
        </p:nvPicPr>
        <p:blipFill>
          <a:blip r:embed="rId6"/>
          <a:stretch>
            <a:fillRect/>
          </a:stretch>
        </p:blipFill>
        <p:spPr>
          <a:xfrm>
            <a:off x="3343498" y="1708860"/>
            <a:ext cx="5076531" cy="1719726"/>
          </a:xfrm>
          <a:prstGeom prst="rect">
            <a:avLst/>
          </a:prstGeom>
        </p:spPr>
      </p:pic>
      <p:sp>
        <p:nvSpPr>
          <p:cNvPr id="34" name="文本框 33"/>
          <p:cNvSpPr txBox="1"/>
          <p:nvPr/>
        </p:nvSpPr>
        <p:spPr>
          <a:xfrm>
            <a:off x="1563186" y="3867894"/>
            <a:ext cx="7078220" cy="830997"/>
          </a:xfrm>
          <a:prstGeom prst="rect">
            <a:avLst/>
          </a:prstGeom>
          <a:noFill/>
        </p:spPr>
        <p:txBody>
          <a:bodyPr wrap="none" rtlCol="0">
            <a:spAutoFit/>
          </a:bodyPr>
          <a:p>
            <a:r>
              <a:rPr lang="zh-CN" altLang="en-US" sz="2400" dirty="0">
                <a:solidFill>
                  <a:srgbClr val="FF0000"/>
                </a:solidFill>
                <a:latin typeface="微软雅黑" panose="020B0503020204020204" pitchFamily="34" charset="-122"/>
                <a:ea typeface="微软雅黑" panose="020B0503020204020204" pitchFamily="34" charset="-122"/>
              </a:rPr>
              <a:t>第三步：打开所下载的</a:t>
            </a:r>
            <a:r>
              <a:rPr lang="en-US" altLang="zh-CN" sz="2400" dirty="0">
                <a:solidFill>
                  <a:srgbClr val="FF0000"/>
                </a:solidFill>
                <a:latin typeface="微软雅黑" panose="020B0503020204020204" pitchFamily="34" charset="-122"/>
                <a:ea typeface="微软雅黑" panose="020B0503020204020204" pitchFamily="34" charset="-122"/>
              </a:rPr>
              <a:t>excel</a:t>
            </a:r>
            <a:r>
              <a:rPr lang="zh-CN" altLang="en-US" sz="2400" dirty="0">
                <a:solidFill>
                  <a:srgbClr val="FF0000"/>
                </a:solidFill>
                <a:latin typeface="微软雅黑" panose="020B0503020204020204" pitchFamily="34" charset="-122"/>
                <a:ea typeface="微软雅黑" panose="020B0503020204020204" pitchFamily="34" charset="-122"/>
              </a:rPr>
              <a:t>，在“缴存基数”栏中</a:t>
            </a:r>
            <a:endParaRPr lang="en-US" altLang="zh-CN" sz="2400" dirty="0">
              <a:solidFill>
                <a:srgbClr val="FF0000"/>
              </a:solidFill>
              <a:latin typeface="微软雅黑" panose="020B0503020204020204" pitchFamily="34" charset="-122"/>
              <a:ea typeface="微软雅黑" panose="020B0503020204020204" pitchFamily="34" charset="-122"/>
            </a:endParaRPr>
          </a:p>
          <a:p>
            <a:r>
              <a:rPr lang="zh-CN" altLang="en-US" sz="2400" dirty="0">
                <a:solidFill>
                  <a:srgbClr val="FF0000"/>
                </a:solidFill>
                <a:latin typeface="微软雅黑" panose="020B0503020204020204" pitchFamily="34" charset="-122"/>
                <a:ea typeface="微软雅黑" panose="020B0503020204020204" pitchFamily="34" charset="-122"/>
              </a:rPr>
              <a:t>调整职工的基数，月缴存额表格自带公式自动算出</a:t>
            </a:r>
            <a:endParaRPr lang="zh-CN" altLang="en-US" sz="24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48"/>
                                        </p:tgtEl>
                                        <p:attrNameLst>
                                          <p:attrName>style.visibility</p:attrName>
                                        </p:attrNameLst>
                                      </p:cBhvr>
                                      <p:to>
                                        <p:strVal val="visible"/>
                                      </p:to>
                                    </p:set>
                                    <p:animEffect transition="in" filter="wipe(left)">
                                      <p:cBhvr>
                                        <p:cTn id="7" dur="100"/>
                                        <p:tgtEl>
                                          <p:spTgt spid="48"/>
                                        </p:tgtEl>
                                      </p:cBhvr>
                                    </p:animEffect>
                                  </p:childTnLst>
                                </p:cTn>
                              </p:par>
                            </p:childTnLst>
                          </p:cTn>
                        </p:par>
                        <p:par>
                          <p:cTn id="8" fill="hold">
                            <p:stCondLst>
                              <p:cond delay="189"/>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689"/>
                            </p:stCondLst>
                            <p:childTnLst>
                              <p:par>
                                <p:cTn id="13" presetID="2" presetClass="entr" presetSubtype="4"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anim calcmode="lin" valueType="num">
                                      <p:cBhvr>
                                        <p:cTn id="68" dur="500" fill="hold"/>
                                        <p:tgtEl>
                                          <p:spTgt spid="30"/>
                                        </p:tgtEl>
                                        <p:attrNameLst>
                                          <p:attrName>ppt_x</p:attrName>
                                        </p:attrNameLst>
                                      </p:cBhvr>
                                      <p:tavLst>
                                        <p:tav tm="0">
                                          <p:val>
                                            <p:strVal val="#ppt_x"/>
                                          </p:val>
                                        </p:tav>
                                        <p:tav tm="100000">
                                          <p:val>
                                            <p:strVal val="#ppt_x"/>
                                          </p:val>
                                        </p:tav>
                                      </p:tavLst>
                                    </p:anim>
                                    <p:anim calcmode="lin" valueType="num">
                                      <p:cBhvr>
                                        <p:cTn id="69" dur="500" fill="hold"/>
                                        <p:tgtEl>
                                          <p:spTgt spid="30"/>
                                        </p:tgtEl>
                                        <p:attrNameLst>
                                          <p:attrName>ppt_y</p:attrName>
                                        </p:attrNameLst>
                                      </p:cBhvr>
                                      <p:tavLst>
                                        <p:tav tm="0">
                                          <p:val>
                                            <p:strVal val="#ppt_y+.1"/>
                                          </p:val>
                                        </p:tav>
                                        <p:tav tm="100000">
                                          <p:val>
                                            <p:strVal val="#ppt_y"/>
                                          </p:val>
                                        </p:tav>
                                      </p:tavLst>
                                    </p:anim>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anim calcmode="lin" valueType="num">
                                      <p:cBhvr>
                                        <p:cTn id="74" dur="500" fill="hold"/>
                                        <p:tgtEl>
                                          <p:spTgt spid="15"/>
                                        </p:tgtEl>
                                        <p:attrNameLst>
                                          <p:attrName>ppt_x</p:attrName>
                                        </p:attrNameLst>
                                      </p:cBhvr>
                                      <p:tavLst>
                                        <p:tav tm="0">
                                          <p:val>
                                            <p:strVal val="#ppt_x"/>
                                          </p:val>
                                        </p:tav>
                                        <p:tav tm="100000">
                                          <p:val>
                                            <p:strVal val="#ppt_x"/>
                                          </p:val>
                                        </p:tav>
                                      </p:tavLst>
                                    </p:anim>
                                    <p:anim calcmode="lin" valueType="num">
                                      <p:cBhvr>
                                        <p:cTn id="75" dur="500" fill="hold"/>
                                        <p:tgtEl>
                                          <p:spTgt spid="15"/>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42" presetClass="entr" presetSubtype="0"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anim calcmode="lin" valueType="num">
                                      <p:cBhvr>
                                        <p:cTn id="80" dur="500" fill="hold"/>
                                        <p:tgtEl>
                                          <p:spTgt spid="32"/>
                                        </p:tgtEl>
                                        <p:attrNameLst>
                                          <p:attrName>ppt_x</p:attrName>
                                        </p:attrNameLst>
                                      </p:cBhvr>
                                      <p:tavLst>
                                        <p:tav tm="0">
                                          <p:val>
                                            <p:strVal val="#ppt_x"/>
                                          </p:val>
                                        </p:tav>
                                        <p:tav tm="100000">
                                          <p:val>
                                            <p:strVal val="#ppt_x"/>
                                          </p:val>
                                        </p:tav>
                                      </p:tavLst>
                                    </p:anim>
                                    <p:anim calcmode="lin" valueType="num">
                                      <p:cBhvr>
                                        <p:cTn id="81" dur="500" fill="hold"/>
                                        <p:tgtEl>
                                          <p:spTgt spid="32"/>
                                        </p:tgtEl>
                                        <p:attrNameLst>
                                          <p:attrName>ppt_y</p:attrName>
                                        </p:attrNameLst>
                                      </p:cBhvr>
                                      <p:tavLst>
                                        <p:tav tm="0">
                                          <p:val>
                                            <p:strVal val="#ppt_y+.1"/>
                                          </p:val>
                                        </p:tav>
                                        <p:tav tm="100000">
                                          <p:val>
                                            <p:strVal val="#ppt_y"/>
                                          </p:val>
                                        </p:tav>
                                      </p:tavLst>
                                    </p:anim>
                                  </p:childTnLst>
                                </p:cTn>
                              </p:par>
                            </p:childTnLst>
                          </p:cTn>
                        </p:par>
                        <p:par>
                          <p:cTn id="82" fill="hold">
                            <p:stCondLst>
                              <p:cond delay="1500"/>
                            </p:stCondLst>
                            <p:childTnLst>
                              <p:par>
                                <p:cTn id="83" presetID="42"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anim calcmode="lin" valueType="num">
                                      <p:cBhvr>
                                        <p:cTn id="86" dur="500" fill="hold"/>
                                        <p:tgtEl>
                                          <p:spTgt spid="33"/>
                                        </p:tgtEl>
                                        <p:attrNameLst>
                                          <p:attrName>ppt_x</p:attrName>
                                        </p:attrNameLst>
                                      </p:cBhvr>
                                      <p:tavLst>
                                        <p:tav tm="0">
                                          <p:val>
                                            <p:strVal val="#ppt_x"/>
                                          </p:val>
                                        </p:tav>
                                        <p:tav tm="100000">
                                          <p:val>
                                            <p:strVal val="#ppt_x"/>
                                          </p:val>
                                        </p:tav>
                                      </p:tavLst>
                                    </p:anim>
                                    <p:anim calcmode="lin" valueType="num">
                                      <p:cBhvr>
                                        <p:cTn id="87" dur="500" fill="hold"/>
                                        <p:tgtEl>
                                          <p:spTgt spid="33"/>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42"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anim calcmode="lin" valueType="num">
                                      <p:cBhvr>
                                        <p:cTn id="92" dur="500" fill="hold"/>
                                        <p:tgtEl>
                                          <p:spTgt spid="34"/>
                                        </p:tgtEl>
                                        <p:attrNameLst>
                                          <p:attrName>ppt_x</p:attrName>
                                        </p:attrNameLst>
                                      </p:cBhvr>
                                      <p:tavLst>
                                        <p:tav tm="0">
                                          <p:val>
                                            <p:strVal val="#ppt_x"/>
                                          </p:val>
                                        </p:tav>
                                        <p:tav tm="100000">
                                          <p:val>
                                            <p:strVal val="#ppt_x"/>
                                          </p:val>
                                        </p:tav>
                                      </p:tavLst>
                                    </p:anim>
                                    <p:anim calcmode="lin" valueType="num">
                                      <p:cBhvr>
                                        <p:cTn id="9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grpId="1" nodeType="clickEffect">
                                  <p:stCondLst>
                                    <p:cond delay="0"/>
                                  </p:stCondLst>
                                  <p:childTnLst>
                                    <p:animEffect transition="out" filter="fade">
                                      <p:cBhvr>
                                        <p:cTn id="97" dur="500"/>
                                        <p:tgtEl>
                                          <p:spTgt spid="30"/>
                                        </p:tgtEl>
                                      </p:cBhvr>
                                    </p:animEffect>
                                    <p:anim calcmode="lin" valueType="num">
                                      <p:cBhvr>
                                        <p:cTn id="98" dur="500"/>
                                        <p:tgtEl>
                                          <p:spTgt spid="30"/>
                                        </p:tgtEl>
                                        <p:attrNameLst>
                                          <p:attrName>ppt_x</p:attrName>
                                        </p:attrNameLst>
                                      </p:cBhvr>
                                      <p:tavLst>
                                        <p:tav tm="0">
                                          <p:val>
                                            <p:strVal val="ppt_x"/>
                                          </p:val>
                                        </p:tav>
                                        <p:tav tm="100000">
                                          <p:val>
                                            <p:strVal val="ppt_x"/>
                                          </p:val>
                                        </p:tav>
                                      </p:tavLst>
                                    </p:anim>
                                    <p:anim calcmode="lin" valueType="num">
                                      <p:cBhvr>
                                        <p:cTn id="99" dur="500"/>
                                        <p:tgtEl>
                                          <p:spTgt spid="30"/>
                                        </p:tgtEl>
                                        <p:attrNameLst>
                                          <p:attrName>ppt_y</p:attrName>
                                        </p:attrNameLst>
                                      </p:cBhvr>
                                      <p:tavLst>
                                        <p:tav tm="0">
                                          <p:val>
                                            <p:strVal val="ppt_y"/>
                                          </p:val>
                                        </p:tav>
                                        <p:tav tm="100000">
                                          <p:val>
                                            <p:strVal val="ppt_y+.1"/>
                                          </p:val>
                                        </p:tav>
                                      </p:tavLst>
                                    </p:anim>
                                    <p:set>
                                      <p:cBhvr>
                                        <p:cTn id="100" dur="1" fill="hold">
                                          <p:stCondLst>
                                            <p:cond delay="499"/>
                                          </p:stCondLst>
                                        </p:cTn>
                                        <p:tgtEl>
                                          <p:spTgt spid="30"/>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500"/>
                                        <p:tgtEl>
                                          <p:spTgt spid="15"/>
                                        </p:tgtEl>
                                      </p:cBhvr>
                                    </p:animEffect>
                                    <p:anim calcmode="lin" valueType="num">
                                      <p:cBhvr>
                                        <p:cTn id="103" dur="500"/>
                                        <p:tgtEl>
                                          <p:spTgt spid="15"/>
                                        </p:tgtEl>
                                        <p:attrNameLst>
                                          <p:attrName>ppt_x</p:attrName>
                                        </p:attrNameLst>
                                      </p:cBhvr>
                                      <p:tavLst>
                                        <p:tav tm="0">
                                          <p:val>
                                            <p:strVal val="ppt_x"/>
                                          </p:val>
                                        </p:tav>
                                        <p:tav tm="100000">
                                          <p:val>
                                            <p:strVal val="ppt_x"/>
                                          </p:val>
                                        </p:tav>
                                      </p:tavLst>
                                    </p:anim>
                                    <p:anim calcmode="lin" valueType="num">
                                      <p:cBhvr>
                                        <p:cTn id="104" dur="500"/>
                                        <p:tgtEl>
                                          <p:spTgt spid="15"/>
                                        </p:tgtEl>
                                        <p:attrNameLst>
                                          <p:attrName>ppt_y</p:attrName>
                                        </p:attrNameLst>
                                      </p:cBhvr>
                                      <p:tavLst>
                                        <p:tav tm="0">
                                          <p:val>
                                            <p:strVal val="ppt_y"/>
                                          </p:val>
                                        </p:tav>
                                        <p:tav tm="100000">
                                          <p:val>
                                            <p:strVal val="ppt_y+.1"/>
                                          </p:val>
                                        </p:tav>
                                      </p:tavLst>
                                    </p:anim>
                                    <p:set>
                                      <p:cBhvr>
                                        <p:cTn id="105" dur="1" fill="hold">
                                          <p:stCondLst>
                                            <p:cond delay="499"/>
                                          </p:stCondLst>
                                        </p:cTn>
                                        <p:tgtEl>
                                          <p:spTgt spid="15"/>
                                        </p:tgtEl>
                                        <p:attrNameLst>
                                          <p:attrName>style.visibility</p:attrName>
                                        </p:attrNameLst>
                                      </p:cBhvr>
                                      <p:to>
                                        <p:strVal val="hidden"/>
                                      </p:to>
                                    </p:set>
                                  </p:childTnLst>
                                </p:cTn>
                              </p:par>
                              <p:par>
                                <p:cTn id="106" presetID="42" presetClass="exit" presetSubtype="0" fill="hold" grpId="1" nodeType="withEffect">
                                  <p:stCondLst>
                                    <p:cond delay="0"/>
                                  </p:stCondLst>
                                  <p:childTnLst>
                                    <p:animEffect transition="out" filter="fade">
                                      <p:cBhvr>
                                        <p:cTn id="107" dur="500"/>
                                        <p:tgtEl>
                                          <p:spTgt spid="32"/>
                                        </p:tgtEl>
                                      </p:cBhvr>
                                    </p:animEffect>
                                    <p:anim calcmode="lin" valueType="num">
                                      <p:cBhvr>
                                        <p:cTn id="108" dur="500"/>
                                        <p:tgtEl>
                                          <p:spTgt spid="32"/>
                                        </p:tgtEl>
                                        <p:attrNameLst>
                                          <p:attrName>ppt_x</p:attrName>
                                        </p:attrNameLst>
                                      </p:cBhvr>
                                      <p:tavLst>
                                        <p:tav tm="0">
                                          <p:val>
                                            <p:strVal val="ppt_x"/>
                                          </p:val>
                                        </p:tav>
                                        <p:tav tm="100000">
                                          <p:val>
                                            <p:strVal val="ppt_x"/>
                                          </p:val>
                                        </p:tav>
                                      </p:tavLst>
                                    </p:anim>
                                    <p:anim calcmode="lin" valueType="num">
                                      <p:cBhvr>
                                        <p:cTn id="109" dur="500"/>
                                        <p:tgtEl>
                                          <p:spTgt spid="32"/>
                                        </p:tgtEl>
                                        <p:attrNameLst>
                                          <p:attrName>ppt_y</p:attrName>
                                        </p:attrNameLst>
                                      </p:cBhvr>
                                      <p:tavLst>
                                        <p:tav tm="0">
                                          <p:val>
                                            <p:strVal val="ppt_y"/>
                                          </p:val>
                                        </p:tav>
                                        <p:tav tm="100000">
                                          <p:val>
                                            <p:strVal val="ppt_y+.1"/>
                                          </p:val>
                                        </p:tav>
                                      </p:tavLst>
                                    </p:anim>
                                    <p:set>
                                      <p:cBhvr>
                                        <p:cTn id="110" dur="1" fill="hold">
                                          <p:stCondLst>
                                            <p:cond delay="499"/>
                                          </p:stCondLst>
                                        </p:cTn>
                                        <p:tgtEl>
                                          <p:spTgt spid="32"/>
                                        </p:tgtEl>
                                        <p:attrNameLst>
                                          <p:attrName>style.visibility</p:attrName>
                                        </p:attrNameLst>
                                      </p:cBhvr>
                                      <p:to>
                                        <p:strVal val="hidden"/>
                                      </p:to>
                                    </p:set>
                                  </p:childTnLst>
                                </p:cTn>
                              </p:par>
                              <p:par>
                                <p:cTn id="111" presetID="42" presetClass="exit" presetSubtype="0" fill="hold" nodeType="withEffect">
                                  <p:stCondLst>
                                    <p:cond delay="0"/>
                                  </p:stCondLst>
                                  <p:childTnLst>
                                    <p:animEffect transition="out" filter="fade">
                                      <p:cBhvr>
                                        <p:cTn id="112" dur="500"/>
                                        <p:tgtEl>
                                          <p:spTgt spid="33"/>
                                        </p:tgtEl>
                                      </p:cBhvr>
                                    </p:animEffect>
                                    <p:anim calcmode="lin" valueType="num">
                                      <p:cBhvr>
                                        <p:cTn id="113" dur="500"/>
                                        <p:tgtEl>
                                          <p:spTgt spid="33"/>
                                        </p:tgtEl>
                                        <p:attrNameLst>
                                          <p:attrName>ppt_x</p:attrName>
                                        </p:attrNameLst>
                                      </p:cBhvr>
                                      <p:tavLst>
                                        <p:tav tm="0">
                                          <p:val>
                                            <p:strVal val="ppt_x"/>
                                          </p:val>
                                        </p:tav>
                                        <p:tav tm="100000">
                                          <p:val>
                                            <p:strVal val="ppt_x"/>
                                          </p:val>
                                        </p:tav>
                                      </p:tavLst>
                                    </p:anim>
                                    <p:anim calcmode="lin" valueType="num">
                                      <p:cBhvr>
                                        <p:cTn id="114" dur="500"/>
                                        <p:tgtEl>
                                          <p:spTgt spid="33"/>
                                        </p:tgtEl>
                                        <p:attrNameLst>
                                          <p:attrName>ppt_y</p:attrName>
                                        </p:attrNameLst>
                                      </p:cBhvr>
                                      <p:tavLst>
                                        <p:tav tm="0">
                                          <p:val>
                                            <p:strVal val="ppt_y"/>
                                          </p:val>
                                        </p:tav>
                                        <p:tav tm="100000">
                                          <p:val>
                                            <p:strVal val="ppt_y+.1"/>
                                          </p:val>
                                        </p:tav>
                                      </p:tavLst>
                                    </p:anim>
                                    <p:set>
                                      <p:cBhvr>
                                        <p:cTn id="115" dur="1" fill="hold">
                                          <p:stCondLst>
                                            <p:cond delay="499"/>
                                          </p:stCondLst>
                                        </p:cTn>
                                        <p:tgtEl>
                                          <p:spTgt spid="33"/>
                                        </p:tgtEl>
                                        <p:attrNameLst>
                                          <p:attrName>style.visibility</p:attrName>
                                        </p:attrNameLst>
                                      </p:cBhvr>
                                      <p:to>
                                        <p:strVal val="hidden"/>
                                      </p:to>
                                    </p:set>
                                  </p:childTnLst>
                                </p:cTn>
                              </p:par>
                              <p:par>
                                <p:cTn id="116" presetID="42" presetClass="exit" presetSubtype="0" fill="hold" grpId="1" nodeType="withEffect">
                                  <p:stCondLst>
                                    <p:cond delay="0"/>
                                  </p:stCondLst>
                                  <p:childTnLst>
                                    <p:animEffect transition="out" filter="fade">
                                      <p:cBhvr>
                                        <p:cTn id="117" dur="500"/>
                                        <p:tgtEl>
                                          <p:spTgt spid="34"/>
                                        </p:tgtEl>
                                      </p:cBhvr>
                                    </p:animEffect>
                                    <p:anim calcmode="lin" valueType="num">
                                      <p:cBhvr>
                                        <p:cTn id="118" dur="500"/>
                                        <p:tgtEl>
                                          <p:spTgt spid="34"/>
                                        </p:tgtEl>
                                        <p:attrNameLst>
                                          <p:attrName>ppt_x</p:attrName>
                                        </p:attrNameLst>
                                      </p:cBhvr>
                                      <p:tavLst>
                                        <p:tav tm="0">
                                          <p:val>
                                            <p:strVal val="ppt_x"/>
                                          </p:val>
                                        </p:tav>
                                        <p:tav tm="100000">
                                          <p:val>
                                            <p:strVal val="ppt_x"/>
                                          </p:val>
                                        </p:tav>
                                      </p:tavLst>
                                    </p:anim>
                                    <p:anim calcmode="lin" valueType="num">
                                      <p:cBhvr>
                                        <p:cTn id="119" dur="500"/>
                                        <p:tgtEl>
                                          <p:spTgt spid="34"/>
                                        </p:tgtEl>
                                        <p:attrNameLst>
                                          <p:attrName>ppt_y</p:attrName>
                                        </p:attrNameLst>
                                      </p:cBhvr>
                                      <p:tavLst>
                                        <p:tav tm="0">
                                          <p:val>
                                            <p:strVal val="ppt_y"/>
                                          </p:val>
                                        </p:tav>
                                        <p:tav tm="100000">
                                          <p:val>
                                            <p:strVal val="ppt_y+.1"/>
                                          </p:val>
                                        </p:tav>
                                      </p:tavLst>
                                    </p:anim>
                                    <p:set>
                                      <p:cBhvr>
                                        <p:cTn id="120" dur="1" fill="hold">
                                          <p:stCondLst>
                                            <p:cond delay="499"/>
                                          </p:stCondLst>
                                        </p:cTn>
                                        <p:tgtEl>
                                          <p:spTgt spid="34"/>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4"/>
                                        </p:tgtEl>
                                      </p:cBhvr>
                                    </p:animEffect>
                                    <p:set>
                                      <p:cBhvr>
                                        <p:cTn id="126" dur="1" fill="hold">
                                          <p:stCondLst>
                                            <p:cond delay="499"/>
                                          </p:stCondLst>
                                        </p:cTn>
                                        <p:tgtEl>
                                          <p:spTgt spid="1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9"/>
                                        </p:tgtEl>
                                      </p:cBhvr>
                                    </p:animEffect>
                                    <p:set>
                                      <p:cBhvr>
                                        <p:cTn id="1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2" grpId="0"/>
      <p:bldP spid="23" grpId="0" bldLvl="0" animBg="1"/>
      <p:bldP spid="23" grpId="1" bldLvl="0" animBg="1"/>
      <p:bldP spid="5" grpId="0" bldLvl="0" animBg="1"/>
      <p:bldP spid="5" grpId="1" bldLvl="0" animBg="1"/>
      <p:bldP spid="11" grpId="0"/>
      <p:bldP spid="11" grpId="1"/>
      <p:bldP spid="14" grpId="0" bldLvl="0" animBg="1"/>
      <p:bldP spid="14" grpId="1" bldLvl="0" animBg="1"/>
      <p:bldP spid="29" grpId="0"/>
      <p:bldP spid="29" grpId="1"/>
      <p:bldP spid="30" grpId="0" bldLvl="0" animBg="1"/>
      <p:bldP spid="30" grpId="1" bldLvl="0" animBg="1"/>
      <p:bldP spid="32" grpId="0" bldLvl="0" animBg="1"/>
      <p:bldP spid="32" grpId="1" bldLvl="0" animBg="1"/>
      <p:bldP spid="34" grpId="0"/>
      <p:bldP spid="3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626485"/>
            <a:ext cx="1155700" cy="151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522605" y="1984375"/>
            <a:ext cx="2522855" cy="46037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3、</a:t>
            </a:r>
            <a:r>
              <a:rPr lang="zh-CN" altLang="en-US" sz="1600" dirty="0">
                <a:solidFill>
                  <a:srgbClr val="C00000"/>
                </a:solidFill>
                <a:latin typeface="微软雅黑" panose="020B0503020204020204" pitchFamily="34" charset="-122"/>
                <a:ea typeface="微软雅黑" panose="020B0503020204020204" pitchFamily="34" charset="-122"/>
              </a:rPr>
              <a:t>当调基人数较多时；</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271" y="650288"/>
            <a:ext cx="5819775" cy="2533650"/>
          </a:xfrm>
          <a:prstGeom prst="rect">
            <a:avLst/>
          </a:prstGeom>
          <a:ln>
            <a:noFill/>
          </a:ln>
          <a:effectLst>
            <a:outerShdw blurRad="190500" algn="tl" rotWithShape="0">
              <a:srgbClr val="000000">
                <a:alpha val="70000"/>
              </a:srgbClr>
            </a:outerShdw>
          </a:effectLst>
        </p:spPr>
      </p:pic>
      <p:sp>
        <p:nvSpPr>
          <p:cNvPr id="51" name="矩形 50"/>
          <p:cNvSpPr/>
          <p:nvPr/>
        </p:nvSpPr>
        <p:spPr>
          <a:xfrm>
            <a:off x="4664915" y="2433711"/>
            <a:ext cx="2620007" cy="6077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下箭头 36"/>
          <p:cNvSpPr/>
          <p:nvPr/>
        </p:nvSpPr>
        <p:spPr>
          <a:xfrm>
            <a:off x="5898386" y="3149110"/>
            <a:ext cx="234407" cy="571822"/>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3604690" y="3688388"/>
            <a:ext cx="4914928" cy="646331"/>
          </a:xfrm>
          <a:prstGeom prst="rect">
            <a:avLst/>
          </a:prstGeom>
          <a:noFill/>
        </p:spPr>
        <p:txBody>
          <a:bodyPr wrap="squar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第五步：点击上传按钮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
        <p:nvSpPr>
          <p:cNvPr id="58" name="矩形 57"/>
          <p:cNvSpPr/>
          <p:nvPr/>
        </p:nvSpPr>
        <p:spPr>
          <a:xfrm>
            <a:off x="4355976" y="2307422"/>
            <a:ext cx="856579" cy="186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下箭头 3"/>
          <p:cNvSpPr/>
          <p:nvPr/>
        </p:nvSpPr>
        <p:spPr>
          <a:xfrm>
            <a:off x="4687202" y="2557009"/>
            <a:ext cx="174260" cy="238043"/>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0" name="图片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2858427"/>
            <a:ext cx="1714500" cy="581025"/>
          </a:xfrm>
          <a:prstGeom prst="rect">
            <a:avLst/>
          </a:prstGeom>
        </p:spPr>
      </p:pic>
      <p:sp>
        <p:nvSpPr>
          <p:cNvPr id="61" name="文本框 60"/>
          <p:cNvSpPr txBox="1"/>
          <p:nvPr/>
        </p:nvSpPr>
        <p:spPr>
          <a:xfrm>
            <a:off x="1665050" y="3535034"/>
            <a:ext cx="6768752" cy="646331"/>
          </a:xfrm>
          <a:prstGeom prst="rect">
            <a:avLst/>
          </a:prstGeom>
          <a:noFill/>
        </p:spPr>
        <p:txBody>
          <a:bodyPr wrap="squar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第四步：再次点击批量导入按钮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8"/>
                                        </p:tgtEl>
                                      </p:cBhvr>
                                    </p:animEffect>
                                    <p:set>
                                      <p:cBhvr>
                                        <p:cTn id="21" dur="1" fill="hold">
                                          <p:stCondLst>
                                            <p:cond delay="499"/>
                                          </p:stCondLst>
                                        </p:cTn>
                                        <p:tgtEl>
                                          <p:spTgt spid="5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9"/>
                                        </p:tgtEl>
                                      </p:cBhvr>
                                    </p:animEffect>
                                    <p:set>
                                      <p:cBhvr>
                                        <p:cTn id="24" dur="1" fill="hold">
                                          <p:stCondLst>
                                            <p:cond delay="499"/>
                                          </p:stCondLst>
                                        </p:cTn>
                                        <p:tgtEl>
                                          <p:spTgt spid="5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0"/>
                                        </p:tgtEl>
                                      </p:cBhvr>
                                    </p:animEffect>
                                    <p:set>
                                      <p:cBhvr>
                                        <p:cTn id="27" dur="1" fill="hold">
                                          <p:stCondLst>
                                            <p:cond delay="499"/>
                                          </p:stCondLst>
                                        </p:cTn>
                                        <p:tgtEl>
                                          <p:spTgt spid="6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1"/>
                                        </p:tgtEl>
                                      </p:cBhvr>
                                    </p:animEffect>
                                    <p:set>
                                      <p:cBhvr>
                                        <p:cTn id="30" dur="1" fill="hold">
                                          <p:stCondLst>
                                            <p:cond delay="499"/>
                                          </p:stCondLst>
                                        </p:cTn>
                                        <p:tgtEl>
                                          <p:spTgt spid="61"/>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par>
                          <p:cTn id="41" fill="hold">
                            <p:stCondLst>
                              <p:cond delay="1500"/>
                            </p:stCondLst>
                            <p:childTnLst>
                              <p:par>
                                <p:cTn id="42" presetID="42" presetClass="entr" presetSubtype="0"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anim calcmode="lin" valueType="num">
                                      <p:cBhvr>
                                        <p:cTn id="45" dur="500" fill="hold"/>
                                        <p:tgtEl>
                                          <p:spTgt spid="52"/>
                                        </p:tgtEl>
                                        <p:attrNameLst>
                                          <p:attrName>ppt_x</p:attrName>
                                        </p:attrNameLst>
                                      </p:cBhvr>
                                      <p:tavLst>
                                        <p:tav tm="0">
                                          <p:val>
                                            <p:strVal val="#ppt_x"/>
                                          </p:val>
                                        </p:tav>
                                        <p:tav tm="100000">
                                          <p:val>
                                            <p:strVal val="#ppt_x"/>
                                          </p:val>
                                        </p:tav>
                                      </p:tavLst>
                                    </p:anim>
                                    <p:anim calcmode="lin" valueType="num">
                                      <p:cBhvr>
                                        <p:cTn id="46" dur="500" fill="hold"/>
                                        <p:tgtEl>
                                          <p:spTgt spid="52"/>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anim calcmode="lin" valueType="num">
                                      <p:cBhvr>
                                        <p:cTn id="51" dur="500" fill="hold"/>
                                        <p:tgtEl>
                                          <p:spTgt spid="53"/>
                                        </p:tgtEl>
                                        <p:attrNameLst>
                                          <p:attrName>ppt_x</p:attrName>
                                        </p:attrNameLst>
                                      </p:cBhvr>
                                      <p:tavLst>
                                        <p:tav tm="0">
                                          <p:val>
                                            <p:strVal val="#ppt_x"/>
                                          </p:val>
                                        </p:tav>
                                        <p:tav tm="100000">
                                          <p:val>
                                            <p:strVal val="#ppt_x"/>
                                          </p:val>
                                        </p:tav>
                                      </p:tavLst>
                                    </p:anim>
                                    <p:anim calcmode="lin" valueType="num">
                                      <p:cBhvr>
                                        <p:cTn id="52"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8"/>
                                        </p:tgtEl>
                                      </p:cBhvr>
                                    </p:animEffect>
                                    <p:set>
                                      <p:cBhvr>
                                        <p:cTn id="57" dur="1" fill="hold">
                                          <p:stCondLst>
                                            <p:cond delay="499"/>
                                          </p:stCondLst>
                                        </p:cTn>
                                        <p:tgtEl>
                                          <p:spTgt spid="3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1"/>
                                        </p:tgtEl>
                                      </p:cBhvr>
                                    </p:animEffect>
                                    <p:set>
                                      <p:cBhvr>
                                        <p:cTn id="60" dur="1" fill="hold">
                                          <p:stCondLst>
                                            <p:cond delay="499"/>
                                          </p:stCondLst>
                                        </p:cTn>
                                        <p:tgtEl>
                                          <p:spTgt spid="5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52"/>
                                        </p:tgtEl>
                                      </p:cBhvr>
                                    </p:animEffect>
                                    <p:set>
                                      <p:cBhvr>
                                        <p:cTn id="63" dur="1" fill="hold">
                                          <p:stCondLst>
                                            <p:cond delay="499"/>
                                          </p:stCondLst>
                                        </p:cTn>
                                        <p:tgtEl>
                                          <p:spTgt spid="5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53"/>
                                        </p:tgtEl>
                                      </p:cBhvr>
                                    </p:animEffect>
                                    <p:set>
                                      <p:cBhvr>
                                        <p:cTn id="6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1" grpId="1" bldLvl="0" animBg="1"/>
      <p:bldP spid="52" grpId="0" bldLvl="0" animBg="1"/>
      <p:bldP spid="52" grpId="1" bldLvl="0" animBg="1"/>
      <p:bldP spid="53" grpId="0"/>
      <p:bldP spid="53" grpId="1"/>
      <p:bldP spid="58" grpId="0" bldLvl="0" animBg="1"/>
      <p:bldP spid="58" grpId="1" bldLvl="0" animBg="1"/>
      <p:bldP spid="59" grpId="0" bldLvl="0" animBg="1"/>
      <p:bldP spid="59" grpId="1" bldLvl="0" animBg="1"/>
      <p:bldP spid="61" grpId="0"/>
      <p:bldP spid="6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522605" y="1984375"/>
            <a:ext cx="2522855" cy="46037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3、</a:t>
            </a:r>
            <a:r>
              <a:rPr lang="zh-CN" altLang="en-US" sz="1600" dirty="0">
                <a:solidFill>
                  <a:srgbClr val="C00000"/>
                </a:solidFill>
                <a:latin typeface="微软雅黑" panose="020B0503020204020204" pitchFamily="34" charset="-122"/>
                <a:ea typeface="微软雅黑" panose="020B0503020204020204" pitchFamily="34" charset="-122"/>
              </a:rPr>
              <a:t>当调基人数较多时；</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25" name="图片 24"/>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844" t="18747" r="11598" b="-3103"/>
          <a:stretch>
            <a:fillRect/>
          </a:stretch>
        </p:blipFill>
        <p:spPr>
          <a:xfrm>
            <a:off x="2123728" y="2715766"/>
            <a:ext cx="4752528" cy="648073"/>
          </a:xfrm>
          <a:prstGeom prst="rect">
            <a:avLst/>
          </a:prstGeom>
          <a:ln>
            <a:noFill/>
          </a:ln>
          <a:effectLst>
            <a:outerShdw blurRad="190500" algn="tl" rotWithShape="0">
              <a:srgbClr val="000000">
                <a:alpha val="70000"/>
              </a:srgbClr>
            </a:outerShdw>
          </a:effectLst>
        </p:spPr>
      </p:pic>
      <p:sp>
        <p:nvSpPr>
          <p:cNvPr id="27" name="文本框 26"/>
          <p:cNvSpPr txBox="1"/>
          <p:nvPr/>
        </p:nvSpPr>
        <p:spPr>
          <a:xfrm>
            <a:off x="899592" y="4172031"/>
            <a:ext cx="6016587" cy="646331"/>
          </a:xfrm>
          <a:prstGeom prst="rect">
            <a:avLst/>
          </a:prstGeom>
          <a:noFill/>
        </p:spPr>
        <p:txBody>
          <a:bodyPr wrap="squar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第六步：点击选择文件按钮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
        <p:nvSpPr>
          <p:cNvPr id="7" name="椭圆 6"/>
          <p:cNvSpPr/>
          <p:nvPr/>
        </p:nvSpPr>
        <p:spPr>
          <a:xfrm>
            <a:off x="2051720" y="2576850"/>
            <a:ext cx="1440160" cy="8775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上箭头 8"/>
          <p:cNvSpPr/>
          <p:nvPr/>
        </p:nvSpPr>
        <p:spPr>
          <a:xfrm>
            <a:off x="2627784" y="3579862"/>
            <a:ext cx="216024" cy="592169"/>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7" grpId="0" bldLvl="0" animBg="1"/>
      <p:bldP spid="7" grpId="1" bldLvl="0" animBg="1"/>
      <p:bldP spid="9" grpId="0" bldLvl="0" animBg="1"/>
      <p:bldP spid="9"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522605" y="1984375"/>
            <a:ext cx="2522855" cy="46037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3、</a:t>
            </a:r>
            <a:r>
              <a:rPr lang="zh-CN" altLang="en-US" sz="1600" dirty="0">
                <a:solidFill>
                  <a:srgbClr val="C00000"/>
                </a:solidFill>
                <a:latin typeface="微软雅黑" panose="020B0503020204020204" pitchFamily="34" charset="-122"/>
                <a:ea typeface="微软雅黑" panose="020B0503020204020204" pitchFamily="34" charset="-122"/>
              </a:rPr>
              <a:t>当调基人数较多时；</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3844" t="18747" r="11598" b="-3103"/>
          <a:stretch>
            <a:fillRect/>
          </a:stretch>
        </p:blipFill>
        <p:spPr>
          <a:xfrm>
            <a:off x="2123728" y="2715766"/>
            <a:ext cx="4752528" cy="648073"/>
          </a:xfrm>
          <a:prstGeom prst="rect">
            <a:avLst/>
          </a:prstGeom>
          <a:ln>
            <a:noFill/>
          </a:ln>
          <a:effectLst>
            <a:outerShdw blurRad="190500" algn="tl" rotWithShape="0">
              <a:srgbClr val="000000">
                <a:alpha val="70000"/>
              </a:srgbClr>
            </a:outerShdw>
          </a:effectLst>
        </p:spPr>
      </p:pic>
      <p:sp>
        <p:nvSpPr>
          <p:cNvPr id="5" name="文本框 4"/>
          <p:cNvSpPr txBox="1"/>
          <p:nvPr/>
        </p:nvSpPr>
        <p:spPr>
          <a:xfrm>
            <a:off x="899592" y="4083918"/>
            <a:ext cx="7643408" cy="954107"/>
          </a:xfrm>
          <a:prstGeom prst="rect">
            <a:avLst/>
          </a:prstGeom>
          <a:noFill/>
        </p:spPr>
        <p:txBody>
          <a:bodyPr wrap="square" rtlCol="0">
            <a:spAutoFit/>
          </a:bodyPr>
          <a:p>
            <a:r>
              <a:rPr lang="zh-CN" altLang="en-US" sz="2800" dirty="0">
                <a:solidFill>
                  <a:srgbClr val="FF0000"/>
                </a:solidFill>
                <a:latin typeface="微软雅黑" panose="020B0503020204020204" pitchFamily="34" charset="-122"/>
                <a:ea typeface="微软雅黑" panose="020B0503020204020204" pitchFamily="34" charset="-122"/>
              </a:rPr>
              <a:t>第七步：弹出文件选择框，选择先前编辑好的</a:t>
            </a:r>
            <a:r>
              <a:rPr lang="en-US" altLang="zh-CN" sz="2800" dirty="0">
                <a:solidFill>
                  <a:srgbClr val="FF0000"/>
                </a:solidFill>
                <a:latin typeface="微软雅黑" panose="020B0503020204020204" pitchFamily="34" charset="-122"/>
                <a:ea typeface="微软雅黑" panose="020B0503020204020204" pitchFamily="34" charset="-122"/>
              </a:rPr>
              <a:t>excel</a:t>
            </a:r>
            <a:r>
              <a:rPr lang="zh-CN" altLang="en-US" sz="2800" dirty="0">
                <a:solidFill>
                  <a:srgbClr val="FF0000"/>
                </a:solidFill>
                <a:latin typeface="微软雅黑" panose="020B0503020204020204" pitchFamily="34" charset="-122"/>
                <a:ea typeface="微软雅黑" panose="020B0503020204020204" pitchFamily="34" charset="-122"/>
              </a:rPr>
              <a:t>表格，点击打开按钮</a:t>
            </a:r>
            <a:endParaRPr lang="zh-CN" altLang="en-US" sz="2800" dirty="0">
              <a:solidFill>
                <a:srgbClr val="FF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1835308" y="431117"/>
            <a:ext cx="5523220" cy="345055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5"/>
                                        </p:tgtEl>
                                      </p:cBhvr>
                                    </p:animEffect>
                                    <p:anim calcmode="lin" valueType="num">
                                      <p:cBhvr>
                                        <p:cTn id="25" dur="1000"/>
                                        <p:tgtEl>
                                          <p:spTgt spid="5"/>
                                        </p:tgtEl>
                                        <p:attrNameLst>
                                          <p:attrName>ppt_x</p:attrName>
                                        </p:attrNameLst>
                                      </p:cBhvr>
                                      <p:tavLst>
                                        <p:tav tm="0">
                                          <p:val>
                                            <p:strVal val="ppt_x"/>
                                          </p:val>
                                        </p:tav>
                                        <p:tav tm="100000">
                                          <p:val>
                                            <p:strVal val="ppt_x"/>
                                          </p:val>
                                        </p:tav>
                                      </p:tavLst>
                                    </p:anim>
                                    <p:anim calcmode="lin" valueType="num">
                                      <p:cBhvr>
                                        <p:cTn id="26" dur="1000"/>
                                        <p:tgtEl>
                                          <p:spTgt spid="5"/>
                                        </p:tgtEl>
                                        <p:attrNameLst>
                                          <p:attrName>ppt_y</p:attrName>
                                        </p:attrNameLst>
                                      </p:cBhvr>
                                      <p:tavLst>
                                        <p:tav tm="0">
                                          <p:val>
                                            <p:strVal val="ppt_y"/>
                                          </p:val>
                                        </p:tav>
                                        <p:tav tm="100000">
                                          <p:val>
                                            <p:strVal val="ppt_y+.1"/>
                                          </p:val>
                                        </p:tav>
                                      </p:tavLst>
                                    </p:anim>
                                    <p:set>
                                      <p:cBhvr>
                                        <p:cTn id="2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522605" y="1984375"/>
            <a:ext cx="2522855" cy="46037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3、</a:t>
            </a:r>
            <a:r>
              <a:rPr lang="zh-CN" altLang="en-US" sz="1600" dirty="0">
                <a:solidFill>
                  <a:srgbClr val="C00000"/>
                </a:solidFill>
                <a:latin typeface="微软雅黑" panose="020B0503020204020204" pitchFamily="34" charset="-122"/>
                <a:ea typeface="微软雅黑" panose="020B0503020204020204" pitchFamily="34" charset="-122"/>
              </a:rPr>
              <a:t>当调基人数较多时；</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25" name="图片 24"/>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844" t="18747" r="11598" b="-3103"/>
          <a:stretch>
            <a:fillRect/>
          </a:stretch>
        </p:blipFill>
        <p:spPr>
          <a:xfrm>
            <a:off x="2123728" y="2715766"/>
            <a:ext cx="4752528" cy="648073"/>
          </a:xfrm>
          <a:prstGeom prst="rect">
            <a:avLst/>
          </a:prstGeom>
          <a:ln>
            <a:noFill/>
          </a:ln>
          <a:effectLst>
            <a:outerShdw blurRad="190500" algn="tl" rotWithShape="0">
              <a:srgbClr val="000000">
                <a:alpha val="70000"/>
              </a:srgbClr>
            </a:outerShdw>
          </a:effectLst>
        </p:spPr>
      </p:pic>
      <p:sp>
        <p:nvSpPr>
          <p:cNvPr id="27" name="文本框 26"/>
          <p:cNvSpPr txBox="1"/>
          <p:nvPr/>
        </p:nvSpPr>
        <p:spPr>
          <a:xfrm>
            <a:off x="3725328" y="4271434"/>
            <a:ext cx="4824536" cy="646331"/>
          </a:xfrm>
          <a:prstGeom prst="rect">
            <a:avLst/>
          </a:prstGeom>
          <a:noFill/>
        </p:spPr>
        <p:txBody>
          <a:bodyPr wrap="squar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第八步：点击上传按钮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
        <p:nvSpPr>
          <p:cNvPr id="7" name="椭圆 6"/>
          <p:cNvSpPr/>
          <p:nvPr/>
        </p:nvSpPr>
        <p:spPr>
          <a:xfrm>
            <a:off x="5724128" y="2576850"/>
            <a:ext cx="1440160" cy="8775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上箭头 8"/>
          <p:cNvSpPr/>
          <p:nvPr/>
        </p:nvSpPr>
        <p:spPr>
          <a:xfrm>
            <a:off x="6300192" y="3579862"/>
            <a:ext cx="216024" cy="592169"/>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7" grpId="0" bldLvl="0" animBg="1"/>
      <p:bldP spid="7" grpId="1" bldLvl="0" animBg="1"/>
      <p:bldP spid="9" grpId="0" bldLvl="0" animBg="1"/>
      <p:bldP spid="9" grpId="1"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调基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522605" y="1984375"/>
            <a:ext cx="2522855" cy="829945"/>
          </a:xfrm>
          <a:prstGeom prst="rect">
            <a:avLst/>
          </a:prstGeom>
          <a:noFill/>
        </p:spPr>
        <p:txBody>
          <a:bodyPr wrap="square">
            <a:spAutoFit/>
          </a:bodyPr>
          <a:p>
            <a:pPr>
              <a:lnSpc>
                <a:spcPct val="150000"/>
              </a:lnSpc>
            </a:pPr>
            <a:r>
              <a:rPr lang="en-US" altLang="zh-CN" sz="1600" dirty="0">
                <a:solidFill>
                  <a:srgbClr val="C00000"/>
                </a:solidFill>
                <a:latin typeface="微软雅黑" panose="020B0503020204020204" pitchFamily="34" charset="-122"/>
                <a:ea typeface="微软雅黑" panose="020B0503020204020204" pitchFamily="34" charset="-122"/>
              </a:rPr>
              <a:t>3、</a:t>
            </a:r>
            <a:r>
              <a:rPr lang="zh-CN" altLang="en-US" sz="1600" dirty="0">
                <a:solidFill>
                  <a:srgbClr val="C00000"/>
                </a:solidFill>
                <a:latin typeface="微软雅黑" panose="020B0503020204020204" pitchFamily="34" charset="-122"/>
                <a:ea typeface="微软雅黑" panose="020B0503020204020204" pitchFamily="34" charset="-122"/>
              </a:rPr>
              <a:t>当调基人数较多时。</a:t>
            </a:r>
            <a:r>
              <a:rPr altLang="en-US" sz="1600" dirty="0">
                <a:solidFill>
                  <a:schemeClr val="tx1"/>
                </a:solidFill>
                <a:latin typeface="微软雅黑" panose="020B0503020204020204" pitchFamily="34" charset="-122"/>
                <a:ea typeface="微软雅黑" panose="020B0503020204020204" pitchFamily="34" charset="-122"/>
                <a:sym typeface="+mn-ea"/>
              </a:rPr>
              <a:t>（完）</a:t>
            </a: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pic>
        <p:nvPicPr>
          <p:cNvPr id="26" name="图片 25"/>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矩形 1"/>
          <p:cNvSpPr/>
          <p:nvPr/>
        </p:nvSpPr>
        <p:spPr>
          <a:xfrm>
            <a:off x="7737078" y="2274535"/>
            <a:ext cx="847418" cy="2374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下箭头 3"/>
          <p:cNvSpPr/>
          <p:nvPr/>
        </p:nvSpPr>
        <p:spPr>
          <a:xfrm>
            <a:off x="8073657" y="2590993"/>
            <a:ext cx="170751" cy="321751"/>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3"/>
          <a:stretch>
            <a:fillRect/>
          </a:stretch>
        </p:blipFill>
        <p:spPr>
          <a:xfrm>
            <a:off x="6879827" y="3018895"/>
            <a:ext cx="1714500" cy="328981"/>
          </a:xfrm>
          <a:prstGeom prst="rect">
            <a:avLst/>
          </a:prstGeom>
          <a:ln>
            <a:noFill/>
          </a:ln>
          <a:effectLst>
            <a:outerShdw blurRad="190500" algn="tl" rotWithShape="0">
              <a:srgbClr val="000000">
                <a:alpha val="70000"/>
              </a:srgbClr>
            </a:outerShdw>
          </a:effectLst>
        </p:spPr>
      </p:pic>
      <p:sp>
        <p:nvSpPr>
          <p:cNvPr id="6" name="文本框 5"/>
          <p:cNvSpPr txBox="1"/>
          <p:nvPr/>
        </p:nvSpPr>
        <p:spPr>
          <a:xfrm>
            <a:off x="2881200" y="3555702"/>
            <a:ext cx="5688632" cy="1198880"/>
          </a:xfrm>
          <a:prstGeom prst="rect">
            <a:avLst/>
          </a:prstGeom>
          <a:noFill/>
        </p:spPr>
        <p:txBody>
          <a:bodyPr wrap="squar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第九步：自动回到调基页面，点击提交按钮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2555240" y="2283460"/>
            <a:ext cx="4044315" cy="706755"/>
          </a:xfrm>
          <a:prstGeom prst="rect">
            <a:avLst/>
          </a:prstGeom>
        </p:spPr>
        <p:txBody>
          <a:bodyPr wrap="square">
            <a:spAutoFit/>
          </a:bodyPr>
          <a:lstStyle/>
          <a:p>
            <a:pPr eaLnBrk="1" hangingPunct="1">
              <a:spcBef>
                <a:spcPct val="0"/>
              </a:spcBef>
              <a:spcAft>
                <a:spcPct val="35000"/>
              </a:spcAft>
            </a:pPr>
            <a:r>
              <a:rPr altLang="en-US" sz="4000" b="1" dirty="0">
                <a:latin typeface="隶书" panose="02010509060101010101" pitchFamily="49" charset="-122"/>
                <a:ea typeface="隶书" panose="02010509060101010101" pitchFamily="49" charset="-122"/>
                <a:sym typeface="楷体" panose="02010609060101010101" pitchFamily="49" charset="-122"/>
              </a:rPr>
              <a:t>七</a:t>
            </a:r>
            <a:r>
              <a:rPr lang="zh-CN" altLang="en-US" sz="4000" b="1" dirty="0">
                <a:latin typeface="隶书" panose="02010509060101010101" pitchFamily="49" charset="-122"/>
                <a:ea typeface="隶书" panose="02010509060101010101" pitchFamily="49" charset="-122"/>
                <a:sym typeface="楷体" panose="02010609060101010101" pitchFamily="49" charset="-122"/>
              </a:rPr>
              <a:t>、封存（减人）</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七、</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封存（减人）</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755576" y="2134602"/>
            <a:ext cx="2376264"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鼠标经过一级栏目“信息变更”后，点击二级栏目“缴存变更”。</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信息变更-1\4.png4"/>
          <p:cNvPicPr/>
          <p:nvPr/>
        </p:nvPicPr>
        <p:blipFill>
          <a:blip r:embed="rId2"/>
          <a:srcRect l="61810" b="45295"/>
          <a:stretch>
            <a:fillRect/>
          </a:stretch>
        </p:blipFill>
        <p:spPr bwMode="auto">
          <a:xfrm>
            <a:off x="3635375" y="1491615"/>
            <a:ext cx="4247515" cy="29692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2" name="文本框 29"/>
          <p:cNvSpPr txBox="1"/>
          <p:nvPr/>
        </p:nvSpPr>
        <p:spPr>
          <a:xfrm>
            <a:off x="293579" y="1639520"/>
            <a:ext cx="3024337" cy="2306955"/>
          </a:xfrm>
          <a:prstGeom prst="rect">
            <a:avLst/>
          </a:prstGeom>
          <a:noFill/>
        </p:spPr>
        <p:txBody>
          <a:bodyPr wrap="square">
            <a:spAutoFit/>
          </a:bodyPr>
          <a:p>
            <a:pPr>
              <a:lnSpc>
                <a:spcPct val="150000"/>
              </a:lnSpc>
            </a:pPr>
            <a:r>
              <a:rPr lang="en-US" altLang="zh-CN" sz="1600" dirty="0">
                <a:solidFill>
                  <a:schemeClr val="accent2">
                    <a:lumMod val="75000"/>
                  </a:schemeClr>
                </a:solidFill>
                <a:latin typeface="微软雅黑" panose="020B0503020204020204" pitchFamily="34" charset="-122"/>
                <a:ea typeface="微软雅黑" panose="020B0503020204020204" pitchFamily="34" charset="-122"/>
              </a:rPr>
              <a:t>1、</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在域名栏中输入安徽政务服务网淮北分厅域名进入</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rPr>
              <a:t>（</a:t>
            </a:r>
            <a:r>
              <a:rPr lang="en-US" altLang="zh-CN" sz="1600" dirty="0">
                <a:solidFill>
                  <a:schemeClr val="accent2">
                    <a:lumMod val="75000"/>
                  </a:schemeClr>
                </a:solidFill>
                <a:latin typeface="微软雅黑" panose="020B0503020204020204" pitchFamily="34" charset="-122"/>
                <a:ea typeface="微软雅黑" panose="020B0503020204020204" pitchFamily="34" charset="-122"/>
              </a:rPr>
              <a:t>http://hb、ahzwfw、gov、cn/</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a:t>
            </a:r>
            <a:endParaRPr lang="zh-CN" altLang="en-US" sz="1600" dirty="0">
              <a:solidFill>
                <a:schemeClr val="accent2">
                  <a:lumMod val="7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或直接搜索</a:t>
            </a:r>
            <a:r>
              <a:rPr lang="en-US" altLang="zh-CN" sz="1600" dirty="0">
                <a:solidFill>
                  <a:schemeClr val="accent2">
                    <a:lumMod val="75000"/>
                  </a:schemeClr>
                </a:solidFill>
                <a:latin typeface="微软雅黑" panose="020B0503020204020204" pitchFamily="34" charset="-122"/>
                <a:ea typeface="微软雅黑" panose="020B0503020204020204" pitchFamily="34" charset="-122"/>
              </a:rPr>
              <a:t>“</a:t>
            </a:r>
            <a:r>
              <a:rPr altLang="en-US" sz="1600" dirty="0">
                <a:solidFill>
                  <a:schemeClr val="accent2">
                    <a:lumMod val="75000"/>
                  </a:schemeClr>
                </a:solidFill>
                <a:latin typeface="微软雅黑" panose="020B0503020204020204" pitchFamily="34" charset="-122"/>
                <a:ea typeface="微软雅黑" panose="020B0503020204020204" pitchFamily="34" charset="-122"/>
              </a:rPr>
              <a:t>安徽政务服务网淮北分厅</a:t>
            </a:r>
            <a:r>
              <a:rPr lang="en-US" altLang="zh-CN" sz="1600" dirty="0">
                <a:solidFill>
                  <a:schemeClr val="accent2">
                    <a:lumMod val="75000"/>
                  </a:schemeClr>
                </a:solidFill>
                <a:latin typeface="微软雅黑" panose="020B0503020204020204" pitchFamily="34" charset="-122"/>
                <a:ea typeface="微软雅黑" panose="020B0503020204020204" pitchFamily="34" charset="-122"/>
              </a:rPr>
              <a:t>”</a:t>
            </a:r>
            <a:endParaRPr lang="en-US" altLang="zh-CN" sz="16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p:cNvPicPr/>
          <p:nvPr/>
        </p:nvPicPr>
        <p:blipFill>
          <a:blip r:embed="rId2">
            <a:extLst>
              <a:ext uri="{28A0092B-C50C-407E-A947-70E740481C1C}">
                <a14:useLocalDpi xmlns:a14="http://schemas.microsoft.com/office/drawing/2010/main" val="0"/>
              </a:ext>
            </a:extLst>
          </a:blip>
          <a:stretch>
            <a:fillRect/>
          </a:stretch>
        </p:blipFill>
        <p:spPr bwMode="auto">
          <a:xfrm>
            <a:off x="3419500" y="2931532"/>
            <a:ext cx="5262880" cy="98619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anim calcmode="lin" valueType="num">
                                      <p:cBhvr>
                                        <p:cTn id="12" dur="500" fill="hold"/>
                                        <p:tgtEl>
                                          <p:spTgt spid="51"/>
                                        </p:tgtEl>
                                        <p:attrNameLst>
                                          <p:attrName>ppt_x</p:attrName>
                                        </p:attrNameLst>
                                      </p:cBhvr>
                                      <p:tavLst>
                                        <p:tav tm="0">
                                          <p:val>
                                            <p:strVal val="#ppt_x"/>
                                          </p:val>
                                        </p:tav>
                                        <p:tav tm="100000">
                                          <p:val>
                                            <p:strVal val="#ppt_x"/>
                                          </p:val>
                                        </p:tav>
                                      </p:tavLst>
                                    </p:anim>
                                    <p:anim calcmode="lin" valueType="num">
                                      <p:cBhvr>
                                        <p:cTn id="13"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七、</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封存</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（减人）</a:t>
            </a:r>
            <a:endParaRPr lang="zh-CN" altLang="en-US" sz="2400" b="1" dirty="0">
              <a:latin typeface="隶书" panose="02010509060101010101" pitchFamily="49" charset="-122"/>
              <a:ea typeface="隶书" panose="02010509060101010101" pitchFamily="49" charset="-122"/>
            </a:endParaRPr>
          </a:p>
        </p:txBody>
      </p:sp>
      <p:pic>
        <p:nvPicPr>
          <p:cNvPr id="51" name="图片 50"/>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矩形 1"/>
          <p:cNvSpPr/>
          <p:nvPr/>
        </p:nvSpPr>
        <p:spPr>
          <a:xfrm>
            <a:off x="3131840" y="2355726"/>
            <a:ext cx="5838937" cy="2232248"/>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839984"/>
            <a:ext cx="8820474" cy="177718"/>
          </a:xfrm>
          <a:prstGeom prst="rect">
            <a:avLst/>
          </a:prstGeom>
        </p:spPr>
      </p:pic>
      <p:sp>
        <p:nvSpPr>
          <p:cNvPr id="23" name="文本框 22"/>
          <p:cNvSpPr txBox="1"/>
          <p:nvPr/>
        </p:nvSpPr>
        <p:spPr>
          <a:xfrm>
            <a:off x="133989" y="3128650"/>
            <a:ext cx="5184576" cy="523220"/>
          </a:xfrm>
          <a:prstGeom prst="rect">
            <a:avLst/>
          </a:prstGeom>
          <a:noFill/>
        </p:spPr>
        <p:txBody>
          <a:bodyPr wrap="square" rtlCol="0">
            <a:spAutoFit/>
          </a:bodyPr>
          <a:p>
            <a:r>
              <a:rPr lang="zh-CN" altLang="en-US" sz="2800" dirty="0">
                <a:solidFill>
                  <a:srgbClr val="FF0000"/>
                </a:solidFill>
                <a:latin typeface="微软雅黑" panose="020B0503020204020204" pitchFamily="34" charset="-122"/>
                <a:ea typeface="微软雅黑" panose="020B0503020204020204" pitchFamily="34" charset="-122"/>
              </a:rPr>
              <a:t>第一步：选中某一职工信息</a:t>
            </a:r>
            <a:endParaRPr lang="zh-CN" altLang="en-US" sz="28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0"/>
                            </p:stCondLst>
                            <p:childTnLst>
                              <p:par>
                                <p:cTn id="14" presetID="6" presetClass="emph" presetSubtype="0" fill="hold" grpId="1" nodeType="afterEffect">
                                  <p:stCondLst>
                                    <p:cond delay="0"/>
                                  </p:stCondLst>
                                  <p:childTnLst>
                                    <p:animScale>
                                      <p:cBhvr>
                                        <p:cTn id="15" dur="500" fill="hold"/>
                                        <p:tgtEl>
                                          <p:spTgt spid="2"/>
                                        </p:tgtEl>
                                      </p:cBhvr>
                                      <p:by x="72000" y="72000"/>
                                    </p:animScale>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10" presetClass="exit" presetSubtype="0" fill="hold" grpId="2" nodeType="withEffect">
                                  <p:stCondLst>
                                    <p:cond delay="125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P spid="23" grpId="0"/>
      <p:bldP spid="2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七、</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封存</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（减人）</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293579" y="2098152"/>
            <a:ext cx="2376264" cy="460375"/>
          </a:xfrm>
          <a:prstGeom prst="rect">
            <a:avLst/>
          </a:prstGeom>
          <a:noFill/>
        </p:spPr>
        <p:txBody>
          <a:bodyPr wrap="square">
            <a:spAutoFit/>
          </a:bodyPr>
          <a:p>
            <a:pPr>
              <a:lnSpc>
                <a:spcPct val="150000"/>
              </a:lnSpc>
            </a:pPr>
            <a:r>
              <a:rPr lang="en-US" altLang="zh-CN" sz="1600">
                <a:solidFill>
                  <a:schemeClr val="accent2">
                    <a:lumMod val="75000"/>
                  </a:schemeClr>
                </a:solidFill>
                <a:latin typeface="微软雅黑" panose="020B0503020204020204" pitchFamily="34" charset="-122"/>
                <a:ea typeface="微软雅黑" panose="020B0503020204020204" pitchFamily="34" charset="-122"/>
              </a:rPr>
              <a:t>        1、</a:t>
            </a:r>
            <a:r>
              <a:rPr lang="zh-CN" altLang="en-US" sz="1600">
                <a:solidFill>
                  <a:schemeClr val="accent2">
                    <a:lumMod val="75000"/>
                  </a:schemeClr>
                </a:solidFill>
                <a:latin typeface="微软雅黑" panose="020B0503020204020204" pitchFamily="34" charset="-122"/>
                <a:ea typeface="微软雅黑" panose="020B0503020204020204" pitchFamily="34" charset="-122"/>
              </a:rPr>
              <a:t> </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封存；</a:t>
            </a:r>
            <a:endParaRPr lang="zh-CN" altLang="en-US" sz="16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4" name="图片 3"/>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4" name="流程图: 过程 23"/>
          <p:cNvSpPr/>
          <p:nvPr/>
        </p:nvSpPr>
        <p:spPr>
          <a:xfrm>
            <a:off x="6070450" y="2286050"/>
            <a:ext cx="793058" cy="225963"/>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箭头: 下 17"/>
          <p:cNvSpPr/>
          <p:nvPr/>
        </p:nvSpPr>
        <p:spPr>
          <a:xfrm>
            <a:off x="6397822" y="2589068"/>
            <a:ext cx="138313" cy="397905"/>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片 25"/>
          <p:cNvPicPr>
            <a:picLocks noChangeAspect="1"/>
          </p:cNvPicPr>
          <p:nvPr/>
        </p:nvPicPr>
        <p:blipFill>
          <a:blip r:embed="rId3"/>
          <a:stretch>
            <a:fillRect/>
          </a:stretch>
        </p:blipFill>
        <p:spPr>
          <a:xfrm>
            <a:off x="5625652" y="3078138"/>
            <a:ext cx="1682652" cy="390273"/>
          </a:xfrm>
          <a:prstGeom prst="rect">
            <a:avLst/>
          </a:prstGeom>
          <a:ln>
            <a:noFill/>
          </a:ln>
          <a:effectLst>
            <a:outerShdw blurRad="190500" algn="tl" rotWithShape="0">
              <a:srgbClr val="000000">
                <a:alpha val="70000"/>
              </a:srgbClr>
            </a:outerShdw>
          </a:effectLst>
        </p:spPr>
      </p:pic>
      <p:sp>
        <p:nvSpPr>
          <p:cNvPr id="27" name="文本框 26"/>
          <p:cNvSpPr txBox="1"/>
          <p:nvPr/>
        </p:nvSpPr>
        <p:spPr>
          <a:xfrm>
            <a:off x="3669897" y="3662335"/>
            <a:ext cx="4801314" cy="646331"/>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第二步：点击封存按钮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01214" y="3583263"/>
            <a:ext cx="4801314" cy="646331"/>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第四步：点击确认按钮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794722" y="1578388"/>
            <a:ext cx="2928281" cy="1706481"/>
          </a:xfrm>
          <a:prstGeom prst="rect">
            <a:avLst/>
          </a:prstGeom>
          <a:ln>
            <a:noFill/>
          </a:ln>
          <a:effectLst>
            <a:outerShdw blurRad="190500" algn="tl" rotWithShape="0">
              <a:srgbClr val="000000">
                <a:alpha val="70000"/>
              </a:srgbClr>
            </a:outerShdw>
          </a:effectLst>
        </p:spPr>
      </p:pic>
      <p:sp>
        <p:nvSpPr>
          <p:cNvPr id="28" name="文本框 27"/>
          <p:cNvSpPr txBox="1"/>
          <p:nvPr/>
        </p:nvSpPr>
        <p:spPr>
          <a:xfrm>
            <a:off x="647759" y="3409344"/>
            <a:ext cx="5262979" cy="1200329"/>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第三步：弹出封存菜单，</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选择变更原因</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
        <p:nvSpPr>
          <p:cNvPr id="6" name="矩形 5"/>
          <p:cNvSpPr/>
          <p:nvPr/>
        </p:nvSpPr>
        <p:spPr>
          <a:xfrm>
            <a:off x="1002338" y="2086491"/>
            <a:ext cx="2513050" cy="547329"/>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箭头: 上 2"/>
          <p:cNvSpPr/>
          <p:nvPr/>
        </p:nvSpPr>
        <p:spPr>
          <a:xfrm>
            <a:off x="1471457" y="2709064"/>
            <a:ext cx="157749" cy="700280"/>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2241932" y="2821295"/>
            <a:ext cx="568287" cy="397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箭头: 上 5"/>
          <p:cNvSpPr/>
          <p:nvPr/>
        </p:nvSpPr>
        <p:spPr>
          <a:xfrm>
            <a:off x="2447200" y="3263567"/>
            <a:ext cx="157749" cy="346826"/>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4" grpId="1" bldLvl="0" animBg="1"/>
      <p:bldP spid="25" grpId="0" bldLvl="0" animBg="1"/>
      <p:bldP spid="25" grpId="1" bldLvl="0" animBg="1"/>
      <p:bldP spid="27" grpId="0"/>
      <p:bldP spid="27" grpId="1"/>
      <p:bldP spid="31" grpId="0"/>
      <p:bldP spid="28" grpId="0"/>
      <p:bldP spid="28" grpId="1"/>
      <p:bldP spid="6" grpId="0" bldLvl="0" animBg="1"/>
      <p:bldP spid="6" grpId="1" bldLvl="0" animBg="1"/>
      <p:bldP spid="7" grpId="0" bldLvl="0" animBg="1"/>
      <p:bldP spid="7" grpId="1" bldLvl="0" animBg="1"/>
      <p:bldP spid="8" grpId="0" bldLvl="0" animBg="1"/>
      <p:bldP spid="9"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七、</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封存</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（减人）</a:t>
            </a:r>
            <a:endParaRPr lang="zh-CN" altLang="en-US" sz="2400" b="1" dirty="0">
              <a:latin typeface="隶书" panose="02010509060101010101" pitchFamily="49" charset="-122"/>
              <a:ea typeface="隶书" panose="02010509060101010101" pitchFamily="49" charset="-122"/>
            </a:endParaRPr>
          </a:p>
        </p:txBody>
      </p:sp>
      <p:pic>
        <p:nvPicPr>
          <p:cNvPr id="12" name="图片 11"/>
          <p:cNvPicPr/>
          <p:nvPr/>
        </p:nvPicPr>
        <p:blipFill>
          <a:blip r:embed="rId2">
            <a:extLst>
              <a:ext uri="{28A0092B-C50C-407E-A947-70E740481C1C}">
                <a14:useLocalDpi xmlns:a14="http://schemas.microsoft.com/office/drawing/2010/main" val="0"/>
              </a:ext>
            </a:extLst>
          </a:blip>
          <a:stretch>
            <a:fillRect/>
          </a:stretch>
        </p:blipFill>
        <p:spPr bwMode="auto">
          <a:xfrm>
            <a:off x="2843753" y="156320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椭圆 12"/>
          <p:cNvSpPr/>
          <p:nvPr/>
        </p:nvSpPr>
        <p:spPr>
          <a:xfrm>
            <a:off x="7057773" y="2009463"/>
            <a:ext cx="852352" cy="397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上 5"/>
          <p:cNvSpPr/>
          <p:nvPr/>
        </p:nvSpPr>
        <p:spPr>
          <a:xfrm>
            <a:off x="7405074" y="2476323"/>
            <a:ext cx="157749" cy="346826"/>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3221217" y="3443516"/>
            <a:ext cx="4801314" cy="1200329"/>
          </a:xfrm>
          <a:prstGeom prst="rect">
            <a:avLst/>
          </a:prstGeom>
          <a:noFill/>
        </p:spPr>
        <p:txBody>
          <a:bodyPr wrap="none" rtlCol="0">
            <a:spAutoFit/>
          </a:bodyPr>
          <a:lstStyle/>
          <a:p>
            <a:r>
              <a:rPr lang="zh-CN" altLang="en-US" sz="3600" dirty="0">
                <a:solidFill>
                  <a:srgbClr val="FF0000"/>
                </a:solidFill>
                <a:latin typeface="微软雅黑" panose="020B0503020204020204" pitchFamily="34" charset="-122"/>
                <a:ea typeface="微软雅黑" panose="020B0503020204020204" pitchFamily="34" charset="-122"/>
              </a:rPr>
              <a:t>第五步：自动回到封存</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页面，点击提交</a:t>
            </a:r>
            <a:endParaRPr lang="zh-CN" altLang="en-US" sz="3600" dirty="0">
              <a:solidFill>
                <a:srgbClr val="FF0000"/>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a:stretch>
            <a:fillRect/>
          </a:stretch>
        </p:blipFill>
        <p:spPr>
          <a:xfrm>
            <a:off x="5841696" y="2926085"/>
            <a:ext cx="2039885" cy="39141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2411730" y="2283460"/>
            <a:ext cx="413004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八、启封（续缴）</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八、</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启封</a:t>
            </a:r>
            <a:r>
              <a:rPr altLang="en-US" sz="2400" b="1" dirty="0">
                <a:latin typeface="隶书" panose="02010509060101010101" pitchFamily="49" charset="-122"/>
                <a:ea typeface="隶书" panose="02010509060101010101" pitchFamily="49" charset="-122"/>
                <a:sym typeface="楷体" panose="02010609060101010101" pitchFamily="49" charset="-122"/>
              </a:rPr>
              <a:t>（续缴）</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755576" y="2134602"/>
            <a:ext cx="2376264"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鼠标经过一级栏目“信息变更”后，点击二级栏目“缴存变更”。</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信息变更-1\4.png4"/>
          <p:cNvPicPr/>
          <p:nvPr/>
        </p:nvPicPr>
        <p:blipFill>
          <a:blip r:embed="rId2"/>
          <a:srcRect l="57590" b="42421"/>
          <a:stretch>
            <a:fillRect/>
          </a:stretch>
        </p:blipFill>
        <p:spPr bwMode="auto">
          <a:xfrm>
            <a:off x="3563620" y="1419860"/>
            <a:ext cx="4333240" cy="287083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八、</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启封</a:t>
            </a:r>
            <a:r>
              <a:rPr altLang="en-US" sz="2400" b="1" dirty="0">
                <a:latin typeface="隶书" panose="02010509060101010101" pitchFamily="49" charset="-122"/>
                <a:ea typeface="隶书" panose="02010509060101010101" pitchFamily="49" charset="-122"/>
                <a:sym typeface="楷体" panose="02010609060101010101" pitchFamily="49" charset="-122"/>
              </a:rPr>
              <a:t>（续缴）</a:t>
            </a:r>
            <a:endParaRPr lang="zh-CN" altLang="en-US" sz="2400" b="1" dirty="0">
              <a:latin typeface="隶书" panose="02010509060101010101" pitchFamily="49" charset="-122"/>
              <a:ea typeface="隶书" panose="02010509060101010101" pitchFamily="49" charset="-122"/>
            </a:endParaRPr>
          </a:p>
        </p:txBody>
      </p:sp>
      <p:pic>
        <p:nvPicPr>
          <p:cNvPr id="4" name="图片 3"/>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矩形 4"/>
          <p:cNvSpPr/>
          <p:nvPr/>
        </p:nvSpPr>
        <p:spPr>
          <a:xfrm>
            <a:off x="3131840" y="2355726"/>
            <a:ext cx="5838937" cy="2232248"/>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839984"/>
            <a:ext cx="8820474" cy="177718"/>
          </a:xfrm>
          <a:prstGeom prst="rect">
            <a:avLst/>
          </a:prstGeom>
        </p:spPr>
      </p:pic>
      <p:sp>
        <p:nvSpPr>
          <p:cNvPr id="9" name="文本框 8"/>
          <p:cNvSpPr txBox="1"/>
          <p:nvPr/>
        </p:nvSpPr>
        <p:spPr>
          <a:xfrm>
            <a:off x="133989" y="3128650"/>
            <a:ext cx="5184576" cy="954107"/>
          </a:xfrm>
          <a:prstGeom prst="rect">
            <a:avLst/>
          </a:prstGeom>
          <a:noFill/>
        </p:spPr>
        <p:txBody>
          <a:bodyPr wrap="square" rtlCol="0">
            <a:spAutoFit/>
          </a:bodyPr>
          <a:p>
            <a:r>
              <a:rPr lang="zh-CN" altLang="en-US" sz="2800" dirty="0">
                <a:solidFill>
                  <a:srgbClr val="FF0000"/>
                </a:solidFill>
                <a:latin typeface="微软雅黑" panose="020B0503020204020204" pitchFamily="34" charset="-122"/>
                <a:ea typeface="微软雅黑" panose="020B0503020204020204" pitchFamily="34" charset="-122"/>
              </a:rPr>
              <a:t>第一步：选中某一</a:t>
            </a:r>
            <a:endParaRPr lang="en-US" altLang="zh-CN" sz="2800" dirty="0">
              <a:solidFill>
                <a:srgbClr val="FF0000"/>
              </a:solidFill>
              <a:latin typeface="微软雅黑" panose="020B0503020204020204" pitchFamily="34" charset="-122"/>
              <a:ea typeface="微软雅黑" panose="020B0503020204020204" pitchFamily="34" charset="-122"/>
            </a:endParaRPr>
          </a:p>
          <a:p>
            <a:r>
              <a:rPr lang="zh-CN" altLang="en-US" sz="2800" dirty="0">
                <a:solidFill>
                  <a:srgbClr val="FF0000"/>
                </a:solidFill>
                <a:latin typeface="微软雅黑" panose="020B0503020204020204" pitchFamily="34" charset="-122"/>
                <a:ea typeface="微软雅黑" panose="020B0503020204020204" pitchFamily="34" charset="-122"/>
              </a:rPr>
              <a:t>已封存职工的信息</a:t>
            </a:r>
            <a:endParaRPr lang="zh-CN" altLang="en-US" sz="28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6" presetClass="emph" presetSubtype="0" fill="hold" grpId="1" nodeType="afterEffect">
                                  <p:stCondLst>
                                    <p:cond delay="0"/>
                                  </p:stCondLst>
                                  <p:childTnLst>
                                    <p:animScale>
                                      <p:cBhvr>
                                        <p:cTn id="15" dur="500" fill="hold"/>
                                        <p:tgtEl>
                                          <p:spTgt spid="5"/>
                                        </p:tgtEl>
                                      </p:cBhvr>
                                      <p:by x="72000" y="72000"/>
                                    </p:animScale>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10" presetClass="exit" presetSubtype="0" fill="hold" grpId="2" nodeType="withEffect">
                                  <p:stCondLst>
                                    <p:cond delay="125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5" grpId="2" bldLvl="0" animBg="1"/>
      <p:bldP spid="9" grpId="0"/>
      <p:bldP spid="9"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八、</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启封</a:t>
            </a:r>
            <a:r>
              <a:rPr altLang="en-US" sz="2400" b="1" dirty="0">
                <a:latin typeface="隶书" panose="02010509060101010101" pitchFamily="49" charset="-122"/>
                <a:ea typeface="隶书" panose="02010509060101010101" pitchFamily="49" charset="-122"/>
                <a:sym typeface="楷体" panose="02010609060101010101" pitchFamily="49" charset="-122"/>
              </a:rPr>
              <a:t>（续缴）</a:t>
            </a:r>
            <a:endParaRPr lang="zh-CN" altLang="en-US" sz="2400" b="1" dirty="0">
              <a:latin typeface="隶书" panose="02010509060101010101" pitchFamily="49" charset="-122"/>
              <a:ea typeface="隶书" panose="02010509060101010101" pitchFamily="49" charset="-122"/>
            </a:endParaRPr>
          </a:p>
        </p:txBody>
      </p:sp>
      <p:sp>
        <p:nvSpPr>
          <p:cNvPr id="22" name="文本框 29"/>
          <p:cNvSpPr txBox="1"/>
          <p:nvPr/>
        </p:nvSpPr>
        <p:spPr>
          <a:xfrm>
            <a:off x="755576" y="2300268"/>
            <a:ext cx="2376264" cy="460375"/>
          </a:xfrm>
          <a:prstGeom prst="rect">
            <a:avLst/>
          </a:prstGeom>
          <a:noFill/>
        </p:spPr>
        <p:txBody>
          <a:bodyPr wrap="square">
            <a:spAutoFit/>
          </a:bodyPr>
          <a:p>
            <a:pPr>
              <a:lnSpc>
                <a:spcPct val="150000"/>
              </a:lnSpc>
            </a:pPr>
            <a:r>
              <a:rPr lang="en-US" altLang="zh-CN" sz="1600">
                <a:solidFill>
                  <a:schemeClr val="accent2">
                    <a:lumMod val="75000"/>
                  </a:schemeClr>
                </a:solidFill>
                <a:latin typeface="微软雅黑" panose="020B0503020204020204" pitchFamily="34" charset="-122"/>
                <a:ea typeface="微软雅黑" panose="020B0503020204020204" pitchFamily="34" charset="-122"/>
              </a:rPr>
              <a:t>        2、</a:t>
            </a:r>
            <a:r>
              <a:rPr lang="zh-CN" altLang="en-US" sz="1600">
                <a:solidFill>
                  <a:schemeClr val="accent2">
                    <a:lumMod val="75000"/>
                  </a:schemeClr>
                </a:solidFill>
                <a:latin typeface="微软雅黑" panose="020B0503020204020204" pitchFamily="34" charset="-122"/>
                <a:ea typeface="微软雅黑" panose="020B0503020204020204" pitchFamily="34" charset="-122"/>
              </a:rPr>
              <a:t> </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启封；</a:t>
            </a:r>
            <a:endParaRPr lang="zh-CN" altLang="en-US" sz="16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p:cNvPicPr/>
          <p:nvPr/>
        </p:nvPicPr>
        <p:blipFill>
          <a:blip r:embed="rId2">
            <a:extLst>
              <a:ext uri="{28A0092B-C50C-407E-A947-70E740481C1C}">
                <a14:useLocalDpi xmlns:a14="http://schemas.microsoft.com/office/drawing/2010/main" val="0"/>
              </a:ext>
            </a:extLst>
          </a:blip>
          <a:stretch>
            <a:fillRect/>
          </a:stretch>
        </p:blipFill>
        <p:spPr bwMode="auto">
          <a:xfrm>
            <a:off x="3518123" y="1737195"/>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矩形 3"/>
          <p:cNvSpPr/>
          <p:nvPr/>
        </p:nvSpPr>
        <p:spPr>
          <a:xfrm>
            <a:off x="6876256" y="2283718"/>
            <a:ext cx="860821" cy="2282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箭头: 下 4"/>
          <p:cNvSpPr/>
          <p:nvPr/>
        </p:nvSpPr>
        <p:spPr>
          <a:xfrm>
            <a:off x="7236296" y="2571750"/>
            <a:ext cx="144016" cy="376206"/>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3"/>
          <a:stretch>
            <a:fillRect/>
          </a:stretch>
        </p:blipFill>
        <p:spPr>
          <a:xfrm>
            <a:off x="5232002" y="3049691"/>
            <a:ext cx="2505075" cy="581025"/>
          </a:xfrm>
          <a:prstGeom prst="rect">
            <a:avLst/>
          </a:prstGeom>
          <a:ln>
            <a:noFill/>
          </a:ln>
          <a:effectLst>
            <a:outerShdw blurRad="190500" algn="tl" rotWithShape="0">
              <a:srgbClr val="000000">
                <a:alpha val="70000"/>
              </a:srgbClr>
            </a:outerShdw>
          </a:effectLst>
        </p:spPr>
      </p:pic>
      <p:sp>
        <p:nvSpPr>
          <p:cNvPr id="8" name="文本框 7"/>
          <p:cNvSpPr txBox="1"/>
          <p:nvPr/>
        </p:nvSpPr>
        <p:spPr>
          <a:xfrm>
            <a:off x="3131840" y="3801933"/>
            <a:ext cx="4801314" cy="646331"/>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第二步：点击启封按钮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a:stretch>
            <a:fillRect/>
          </a:stretch>
        </p:blipFill>
        <p:spPr>
          <a:xfrm>
            <a:off x="723093" y="858723"/>
            <a:ext cx="7596336" cy="2225189"/>
          </a:xfrm>
          <a:prstGeom prst="rect">
            <a:avLst/>
          </a:prstGeom>
          <a:ln>
            <a:noFill/>
          </a:ln>
          <a:effectLst>
            <a:outerShdw blurRad="190500" algn="tl" rotWithShape="0">
              <a:srgbClr val="000000">
                <a:alpha val="70000"/>
              </a:srgbClr>
            </a:outerShdw>
          </a:effectLst>
        </p:spPr>
      </p:pic>
      <p:sp>
        <p:nvSpPr>
          <p:cNvPr id="31" name="文本框 30"/>
          <p:cNvSpPr txBox="1"/>
          <p:nvPr/>
        </p:nvSpPr>
        <p:spPr>
          <a:xfrm>
            <a:off x="201214" y="2717914"/>
            <a:ext cx="8494633" cy="1200329"/>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第三步：弹出输入菜单，选择变更原因并</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输入启封后基数，其他选项系统自动计算</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
        <p:nvSpPr>
          <p:cNvPr id="11" name="箭头: 上 10"/>
          <p:cNvSpPr/>
          <p:nvPr/>
        </p:nvSpPr>
        <p:spPr>
          <a:xfrm>
            <a:off x="4503117" y="1678966"/>
            <a:ext cx="144016" cy="941024"/>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箭头: 上 32"/>
          <p:cNvSpPr/>
          <p:nvPr/>
        </p:nvSpPr>
        <p:spPr>
          <a:xfrm>
            <a:off x="1924968" y="2042160"/>
            <a:ext cx="126752" cy="673486"/>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7092280" y="2715646"/>
            <a:ext cx="644797" cy="368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箭头: 上 34"/>
          <p:cNvSpPr/>
          <p:nvPr/>
        </p:nvSpPr>
        <p:spPr>
          <a:xfrm>
            <a:off x="7351302" y="3169997"/>
            <a:ext cx="126752" cy="673486"/>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6168183" y="3822083"/>
            <a:ext cx="2492990" cy="1200329"/>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第四步：点</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击确认按钮</a:t>
            </a:r>
            <a:endParaRPr lang="zh-CN" altLang="en-US" sz="36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par>
                                <p:cTn id="37" presetID="10" presetClass="entr" presetSubtype="0" fill="hold" grpId="0" nodeType="withEffect">
                                  <p:stCondLst>
                                    <p:cond delay="50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50"/>
                                        <p:tgtEl>
                                          <p:spTgt spid="3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75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8" grpId="0"/>
      <p:bldP spid="8" grpId="1"/>
      <p:bldP spid="31" grpId="0"/>
      <p:bldP spid="31" grpId="1"/>
      <p:bldP spid="11" grpId="0" bldLvl="0" animBg="1"/>
      <p:bldP spid="11" grpId="1" bldLvl="0" animBg="1"/>
      <p:bldP spid="33" grpId="0" bldLvl="0" animBg="1"/>
      <p:bldP spid="33" grpId="1" bldLvl="0" animBg="1"/>
      <p:bldP spid="12" grpId="0" bldLvl="0" animBg="1"/>
      <p:bldP spid="35" grpId="0" bldLvl="0" animBg="1"/>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八、</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启封</a:t>
            </a:r>
            <a:r>
              <a:rPr altLang="en-US" sz="2400" b="1" dirty="0">
                <a:latin typeface="隶书" panose="02010509060101010101" pitchFamily="49" charset="-122"/>
                <a:ea typeface="隶书" panose="02010509060101010101" pitchFamily="49" charset="-122"/>
                <a:sym typeface="楷体" panose="02010609060101010101" pitchFamily="49" charset="-122"/>
              </a:rPr>
              <a:t>（续缴）</a:t>
            </a:r>
            <a:endParaRPr lang="zh-CN" altLang="en-US" sz="2400" b="1" dirty="0">
              <a:latin typeface="隶书" panose="02010509060101010101" pitchFamily="49" charset="-122"/>
              <a:ea typeface="隶书" panose="02010509060101010101" pitchFamily="49" charset="-122"/>
            </a:endParaRPr>
          </a:p>
        </p:txBody>
      </p:sp>
      <p:pic>
        <p:nvPicPr>
          <p:cNvPr id="51" name="图片 50"/>
          <p:cNvPicPr/>
          <p:nvPr/>
        </p:nvPicPr>
        <p:blipFill>
          <a:blip r:embed="rId2">
            <a:extLst>
              <a:ext uri="{28A0092B-C50C-407E-A947-70E740481C1C}">
                <a14:useLocalDpi xmlns:a14="http://schemas.microsoft.com/office/drawing/2010/main" val="0"/>
              </a:ext>
            </a:extLst>
          </a:blip>
          <a:stretch>
            <a:fillRect/>
          </a:stretch>
        </p:blipFill>
        <p:spPr bwMode="auto">
          <a:xfrm>
            <a:off x="2915508" y="1556220"/>
            <a:ext cx="5066372" cy="2765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椭圆 4"/>
          <p:cNvSpPr/>
          <p:nvPr/>
        </p:nvSpPr>
        <p:spPr>
          <a:xfrm>
            <a:off x="7129528" y="2002478"/>
            <a:ext cx="852352" cy="397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箭头: 上 5"/>
          <p:cNvSpPr/>
          <p:nvPr/>
        </p:nvSpPr>
        <p:spPr>
          <a:xfrm>
            <a:off x="7476829" y="2469338"/>
            <a:ext cx="157749" cy="346826"/>
          </a:xfrm>
          <a:prstGeom prst="up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3292972" y="3436531"/>
            <a:ext cx="4801314" cy="1200329"/>
          </a:xfrm>
          <a:prstGeom prst="rect">
            <a:avLst/>
          </a:prstGeom>
          <a:noFill/>
        </p:spPr>
        <p:txBody>
          <a:bodyPr wrap="none" rtlCol="0">
            <a:spAutoFit/>
          </a:bodyPr>
          <a:p>
            <a:r>
              <a:rPr lang="zh-CN" altLang="en-US" sz="3600" dirty="0">
                <a:solidFill>
                  <a:srgbClr val="FF0000"/>
                </a:solidFill>
                <a:latin typeface="微软雅黑" panose="020B0503020204020204" pitchFamily="34" charset="-122"/>
                <a:ea typeface="微软雅黑" panose="020B0503020204020204" pitchFamily="34" charset="-122"/>
              </a:rPr>
              <a:t>第五步：自动回到启封</a:t>
            </a:r>
            <a:endParaRPr lang="en-US" altLang="zh-CN" sz="3600" dirty="0">
              <a:solidFill>
                <a:srgbClr val="FF0000"/>
              </a:solidFill>
              <a:latin typeface="微软雅黑" panose="020B0503020204020204" pitchFamily="34" charset="-122"/>
              <a:ea typeface="微软雅黑" panose="020B0503020204020204" pitchFamily="34" charset="-122"/>
            </a:endParaRPr>
          </a:p>
          <a:p>
            <a:r>
              <a:rPr lang="zh-CN" altLang="en-US" sz="3600" dirty="0">
                <a:solidFill>
                  <a:srgbClr val="FF0000"/>
                </a:solidFill>
                <a:latin typeface="微软雅黑" panose="020B0503020204020204" pitchFamily="34" charset="-122"/>
                <a:ea typeface="微软雅黑" panose="020B0503020204020204" pitchFamily="34" charset="-122"/>
              </a:rPr>
              <a:t>页面，点击提交</a:t>
            </a:r>
            <a:endParaRPr lang="zh-CN" altLang="en-US" sz="3600" dirty="0">
              <a:solidFill>
                <a:srgbClr val="FF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5913451" y="2919100"/>
            <a:ext cx="2039885" cy="39141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619250" y="2355215"/>
            <a:ext cx="594868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九、个人账户设立（增人）</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九、个人账户设立（增人）</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72440" y="2499360"/>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鼠标经过一级栏目“信息变更”后，点击二级栏目“个人账户设立”。</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信息变更-1\5.png5"/>
          <p:cNvPicPr/>
          <p:nvPr/>
        </p:nvPicPr>
        <p:blipFill>
          <a:blip r:embed="rId2"/>
          <a:srcRect l="60407" b="45307"/>
          <a:stretch>
            <a:fillRect/>
          </a:stretch>
        </p:blipFill>
        <p:spPr bwMode="auto">
          <a:xfrm>
            <a:off x="3419475" y="1275715"/>
            <a:ext cx="4736465" cy="31921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2" name="文本框 29"/>
          <p:cNvSpPr txBox="1"/>
          <p:nvPr/>
        </p:nvSpPr>
        <p:spPr>
          <a:xfrm>
            <a:off x="541019" y="1714582"/>
            <a:ext cx="2609157" cy="1568450"/>
          </a:xfrm>
          <a:prstGeom prst="rect">
            <a:avLst/>
          </a:prstGeom>
          <a:noFill/>
        </p:spPr>
        <p:txBody>
          <a:bodyPr wrap="square">
            <a:spAutoFit/>
          </a:bodyPr>
          <a:p>
            <a:pPr>
              <a:lnSpc>
                <a:spcPct val="150000"/>
              </a:lnSpc>
            </a:pPr>
            <a:r>
              <a:rPr lang="en-US" altLang="zh-CN" sz="1600" dirty="0">
                <a:solidFill>
                  <a:schemeClr val="accent2">
                    <a:lumMod val="75000"/>
                  </a:schemeClr>
                </a:solidFill>
                <a:latin typeface="微软雅黑" panose="020B0503020204020204" pitchFamily="34" charset="-122"/>
                <a:ea typeface="微软雅黑" panose="020B0503020204020204" pitchFamily="34" charset="-122"/>
              </a:rPr>
              <a:t>2、</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进入政务</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rPr>
              <a:t>网</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rPr>
              <a:t>鼠标</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经过页面右上角“注册”按钮后出现下拉菜单，点击“法人注册”；</a:t>
            </a:r>
            <a:endParaRPr lang="zh-CN" altLang="en-US" sz="16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descr="C:\Users\Administrator\Desktop\新建文件夹 (2)\新建文件夹 (10)\内部培训ppt\sc\42.png42"/>
          <p:cNvPicPr/>
          <p:nvPr/>
        </p:nvPicPr>
        <p:blipFill>
          <a:blip r:embed="rId2"/>
          <a:srcRect l="18577" r="15917" b="26488"/>
          <a:stretch>
            <a:fillRect/>
          </a:stretch>
        </p:blipFill>
        <p:spPr bwMode="auto">
          <a:xfrm>
            <a:off x="3491865" y="1635125"/>
            <a:ext cx="5108575" cy="294005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九、个人账户设立（增人）</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4820" y="2499360"/>
            <a:ext cx="266700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根据图示，红色为“人员较少”增人方法，黑色为“人员较多”增人方法</a:t>
            </a:r>
            <a:r>
              <a:rPr altLang="en-US" sz="1400" dirty="0" smtClean="0">
                <a:solidFill>
                  <a:schemeClr val="accent2">
                    <a:lumMod val="75000"/>
                  </a:schemeClr>
                </a:solidFill>
                <a:latin typeface="微软雅黑" panose="020B0503020204020204" pitchFamily="34" charset="-122"/>
                <a:ea typeface="微软雅黑" panose="020B0503020204020204" pitchFamily="34" charset="-122"/>
                <a:sym typeface="+mn-ea"/>
              </a:rPr>
              <a:t>；</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p:cNvPicPr/>
          <p:nvPr/>
        </p:nvPicPr>
        <p:blipFill>
          <a:blip r:embed="rId2" cstate="print">
            <a:extLst>
              <a:ext uri="{28A0092B-C50C-407E-A947-70E740481C1C}">
                <a14:useLocalDpi xmlns:a14="http://schemas.microsoft.com/office/drawing/2010/main" val="0"/>
              </a:ext>
            </a:extLst>
          </a:blip>
          <a:srcRect b="1940"/>
          <a:stretch>
            <a:fillRect/>
          </a:stretch>
        </p:blipFill>
        <p:spPr bwMode="auto">
          <a:xfrm>
            <a:off x="3419475" y="1556385"/>
            <a:ext cx="5149850" cy="2756611"/>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971550" y="2355215"/>
            <a:ext cx="738759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十、个人账户同城转移（增人）</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十、个人账户同城转移（增人）</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72440" y="2499360"/>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鼠标经过一级栏目“信息变更”后，点击二级栏目“个人账户同城转移”。</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信息变更-1\6.png6"/>
          <p:cNvPicPr/>
          <p:nvPr/>
        </p:nvPicPr>
        <p:blipFill>
          <a:blip r:embed="rId2"/>
          <a:srcRect l="61808" b="45307"/>
          <a:stretch>
            <a:fillRect/>
          </a:stretch>
        </p:blipFill>
        <p:spPr bwMode="auto">
          <a:xfrm>
            <a:off x="3491865" y="1275715"/>
            <a:ext cx="4695190" cy="328168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23215" y="1347470"/>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十、个人账户同城转移（增人）</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950"/>
            <a:ext cx="2659380" cy="235331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根据图示，红色为“人员较少”转移方法，蓝色为“人员较多”转移方法</a:t>
            </a:r>
            <a:r>
              <a:rPr altLang="en-US" sz="1400" dirty="0" smtClean="0">
                <a:solidFill>
                  <a:schemeClr val="accent2">
                    <a:lumMod val="75000"/>
                  </a:schemeClr>
                </a:solidFill>
                <a:latin typeface="微软雅黑" panose="020B0503020204020204" pitchFamily="34" charset="-122"/>
                <a:ea typeface="微软雅黑" panose="020B0503020204020204" pitchFamily="34" charset="-122"/>
                <a:sym typeface="+mn-ea"/>
              </a:rPr>
              <a:t>；</a:t>
            </a:r>
            <a:endParaRPr altLang="en-US" sz="1400" dirty="0" smtClean="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注意：所有涉及同城转移的人员，账户状态必须为封存，否则需要联系原单位封存其账户后再做转移。</a:t>
            </a:r>
            <a:endParaRPr lang="zh-CN" altLang="en-US" sz="1400" dirty="0">
              <a:solidFill>
                <a:schemeClr val="tx1"/>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14.png14"/>
          <p:cNvPicPr/>
          <p:nvPr/>
        </p:nvPicPr>
        <p:blipFill>
          <a:blip r:embed="rId2"/>
          <a:srcRect/>
          <a:stretch>
            <a:fillRect/>
          </a:stretch>
        </p:blipFill>
        <p:spPr bwMode="auto">
          <a:xfrm>
            <a:off x="3131820" y="1348105"/>
            <a:ext cx="5979160" cy="323088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3059430" y="2355850"/>
            <a:ext cx="2789555"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十一、汇缴</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lang="zh-CN" altLang="en-US" sz="2400" b="1" dirty="0">
                <a:latin typeface="隶书" panose="02010509060101010101" pitchFamily="49" charset="-122"/>
                <a:ea typeface="隶书" panose="02010509060101010101" pitchFamily="49" charset="-122"/>
                <a:cs typeface="Times New Roman" panose="02020603050405020304" pitchFamily="18" charset="0"/>
              </a:rPr>
              <a:t>十、</a:t>
            </a:r>
            <a:r>
              <a:rPr altLang="en-US" sz="2400" b="1" dirty="0">
                <a:latin typeface="隶书" panose="02010509060101010101" pitchFamily="49" charset="-122"/>
                <a:ea typeface="隶书" panose="02010509060101010101" pitchFamily="49" charset="-122"/>
                <a:sym typeface="楷体" panose="02010609060101010101" pitchFamily="49" charset="-122"/>
              </a:rPr>
              <a:t>汇缴</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鼠标经过一级栏目“汇补缴业务”后，点击二级栏目“汇缴”。</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15.png15"/>
          <p:cNvPicPr/>
          <p:nvPr/>
        </p:nvPicPr>
        <p:blipFill>
          <a:blip r:embed="rId2"/>
          <a:srcRect l="58989" b="48207"/>
          <a:stretch>
            <a:fillRect/>
          </a:stretch>
        </p:blipFill>
        <p:spPr bwMode="auto">
          <a:xfrm>
            <a:off x="3491865" y="1491615"/>
            <a:ext cx="4603750" cy="283781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十一、汇缴</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系统反显当前应缴月份（用户不可自行更改），点击“汇缴核定”按钮。</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16.png16"/>
          <p:cNvPicPr/>
          <p:nvPr/>
        </p:nvPicPr>
        <p:blipFill>
          <a:blip r:embed="rId2"/>
          <a:srcRect/>
          <a:stretch>
            <a:fillRect/>
          </a:stretch>
        </p:blipFill>
        <p:spPr bwMode="auto">
          <a:xfrm>
            <a:off x="3282709" y="1713686"/>
            <a:ext cx="5114290" cy="234632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十一、汇缴</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59380" cy="170688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3、</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系统显示当前月度汇缴的</a:t>
            </a:r>
            <a:r>
              <a:rPr altLang="en-US" sz="1400" dirty="0">
                <a:solidFill>
                  <a:srgbClr val="0050EF"/>
                </a:solidFill>
                <a:latin typeface="微软雅黑" panose="020B0503020204020204" pitchFamily="34" charset="-122"/>
                <a:ea typeface="微软雅黑" panose="020B0503020204020204" pitchFamily="34" charset="-122"/>
                <a:sym typeface="+mn-ea"/>
              </a:rPr>
              <a:t>人数</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和</a:t>
            </a:r>
            <a:r>
              <a:rPr altLang="en-US" sz="1400" dirty="0">
                <a:solidFill>
                  <a:srgbClr val="0050EF"/>
                </a:solidFill>
                <a:latin typeface="微软雅黑" panose="020B0503020204020204" pitchFamily="34" charset="-122"/>
                <a:ea typeface="微软雅黑" panose="020B0503020204020204" pitchFamily="34" charset="-122"/>
                <a:sym typeface="+mn-ea"/>
              </a:rPr>
              <a:t>金额</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，查看无误后点击提交，此时当月网上业务完毕（可以关页面了），紧接着通过网银或银行柜台汇款即可。</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17.png17"/>
          <p:cNvPicPr/>
          <p:nvPr/>
        </p:nvPicPr>
        <p:blipFill>
          <a:blip r:embed="rId2"/>
          <a:srcRect/>
          <a:stretch>
            <a:fillRect/>
          </a:stretch>
        </p:blipFill>
        <p:spPr bwMode="auto">
          <a:xfrm>
            <a:off x="3283344" y="1713686"/>
            <a:ext cx="5113020" cy="234632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十一、汇缴（撤回）</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59380" cy="170688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如果当月已办理完成最后一步</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汇缴</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业务后发现有错，点击汇缴页面中的</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已完成</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注意：发现错误时</a:t>
            </a:r>
            <a:r>
              <a:rPr altLang="en-US" sz="1400" dirty="0">
                <a:solidFill>
                  <a:schemeClr val="tx1"/>
                </a:solidFill>
                <a:latin typeface="微软雅黑" panose="020B0503020204020204" pitchFamily="34" charset="-122"/>
                <a:ea typeface="微软雅黑" panose="020B0503020204020204" pitchFamily="34" charset="-122"/>
                <a:sym typeface="+mn-ea"/>
              </a:rPr>
              <a:t>已完成汇款的无法撤回。</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新建文件夹 (2)\新建文件夹 (10)\内部培训ppt\sc\18.png18"/>
          <p:cNvPicPr/>
          <p:nvPr/>
        </p:nvPicPr>
        <p:blipFill>
          <a:blip r:embed="rId2"/>
          <a:srcRect/>
          <a:stretch>
            <a:fillRect/>
          </a:stretch>
        </p:blipFill>
        <p:spPr bwMode="auto">
          <a:xfrm>
            <a:off x="3283344" y="1714004"/>
            <a:ext cx="5113020" cy="23456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十一、汇缴（撤回）</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59380"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点击当前月度所在行的</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取消核定</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按钮即可撤回汇缴，此时就可以更改前面办错的业务了。</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新建文件夹 (2)\新建文件夹 (10)\内部培训ppt\sc\19.png19"/>
          <p:cNvPicPr/>
          <p:nvPr/>
        </p:nvPicPr>
        <p:blipFill>
          <a:blip r:embed="rId2"/>
          <a:srcRect/>
          <a:stretch>
            <a:fillRect/>
          </a:stretch>
        </p:blipFill>
        <p:spPr bwMode="auto">
          <a:xfrm>
            <a:off x="3283979" y="1714004"/>
            <a:ext cx="5111750" cy="23456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2" name="文本框 29"/>
          <p:cNvSpPr txBox="1"/>
          <p:nvPr/>
        </p:nvSpPr>
        <p:spPr>
          <a:xfrm>
            <a:off x="496489" y="1683578"/>
            <a:ext cx="2376264" cy="1198880"/>
          </a:xfrm>
          <a:prstGeom prst="rect">
            <a:avLst/>
          </a:prstGeom>
          <a:noFill/>
        </p:spPr>
        <p:txBody>
          <a:bodyPr wrap="square">
            <a:spAutoFit/>
          </a:bodyPr>
          <a:p>
            <a:pPr>
              <a:lnSpc>
                <a:spcPct val="150000"/>
              </a:lnSpc>
            </a:pPr>
            <a:r>
              <a:rPr lang="en-US" altLang="zh-CN" sz="1600" dirty="0">
                <a:solidFill>
                  <a:schemeClr val="accent2">
                    <a:lumMod val="75000"/>
                  </a:schemeClr>
                </a:solidFill>
                <a:latin typeface="微软雅黑" panose="020B0503020204020204" pitchFamily="34" charset="-122"/>
                <a:ea typeface="微软雅黑" panose="020B0503020204020204" pitchFamily="34" charset="-122"/>
              </a:rPr>
              <a:t>3、</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进入注册页面，选择注册人身份后，逐条录入；</a:t>
            </a:r>
            <a:endParaRPr lang="zh-CN" altLang="en-US" sz="16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p:cNvPicPr/>
          <p:nvPr/>
        </p:nvPicPr>
        <p:blipFill>
          <a:blip r:embed="rId2">
            <a:extLst>
              <a:ext uri="{28A0092B-C50C-407E-A947-70E740481C1C}">
                <a14:useLocalDpi xmlns:a14="http://schemas.microsoft.com/office/drawing/2010/main" val="0"/>
              </a:ext>
            </a:extLst>
          </a:blip>
          <a:stretch>
            <a:fillRect/>
          </a:stretch>
        </p:blipFill>
        <p:spPr bwMode="auto">
          <a:xfrm>
            <a:off x="3742987" y="1659084"/>
            <a:ext cx="3951161" cy="288098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74" y="2620635"/>
            <a:ext cx="8748466" cy="675494"/>
          </a:xfrm>
          <a:prstGeom prst="rect">
            <a:avLst/>
          </a:prstGeom>
        </p:spPr>
      </p:pic>
      <p:sp>
        <p:nvSpPr>
          <p:cNvPr id="23" name="文本框 22"/>
          <p:cNvSpPr txBox="1"/>
          <p:nvPr/>
        </p:nvSpPr>
        <p:spPr>
          <a:xfrm>
            <a:off x="137925" y="3286349"/>
            <a:ext cx="8494633" cy="461665"/>
          </a:xfrm>
          <a:prstGeom prst="rect">
            <a:avLst/>
          </a:prstGeom>
          <a:noFill/>
        </p:spPr>
        <p:txBody>
          <a:bodyPr wrap="none" rtlCol="0">
            <a:spAutoFit/>
          </a:bodyPr>
          <a:p>
            <a:r>
              <a:rPr lang="zh-CN" altLang="en-US" sz="2400" dirty="0">
                <a:solidFill>
                  <a:srgbClr val="FF0000"/>
                </a:solidFill>
                <a:latin typeface="微软雅黑" panose="020B0503020204020204" pitchFamily="34" charset="-122"/>
                <a:ea typeface="微软雅黑" panose="020B0503020204020204" pitchFamily="34" charset="-122"/>
              </a:rPr>
              <a:t>第一步：选择注册人身份，不同身份注册所上传的材料不一；</a:t>
            </a:r>
            <a:endParaRPr lang="zh-CN" altLang="en-US" sz="2400"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095" y="1849623"/>
            <a:ext cx="3694023" cy="2499908"/>
          </a:xfrm>
          <a:prstGeom prst="rect">
            <a:avLst/>
          </a:prstGeom>
          <a:ln>
            <a:noFill/>
          </a:ln>
          <a:effectLst>
            <a:outerShdw blurRad="190500" algn="tl" rotWithShape="0">
              <a:srgbClr val="000000">
                <a:alpha val="70000"/>
              </a:srgbClr>
            </a:outerShdw>
          </a:effectLst>
        </p:spPr>
      </p:pic>
      <p:sp>
        <p:nvSpPr>
          <p:cNvPr id="25" name="文本框 24"/>
          <p:cNvSpPr txBox="1"/>
          <p:nvPr/>
        </p:nvSpPr>
        <p:spPr>
          <a:xfrm>
            <a:off x="4449599" y="3219822"/>
            <a:ext cx="4182959" cy="461665"/>
          </a:xfrm>
          <a:prstGeom prst="rect">
            <a:avLst/>
          </a:prstGeom>
          <a:noFill/>
        </p:spPr>
        <p:txBody>
          <a:bodyPr wrap="square" rtlCol="0">
            <a:spAutoFit/>
          </a:bodyPr>
          <a:p>
            <a:r>
              <a:rPr lang="zh-CN" altLang="en-US" sz="2400" dirty="0">
                <a:solidFill>
                  <a:srgbClr val="FF0000"/>
                </a:solidFill>
                <a:latin typeface="微软雅黑" panose="020B0503020204020204" pitchFamily="34" charset="-122"/>
                <a:ea typeface="微软雅黑" panose="020B0503020204020204" pitchFamily="34" charset="-122"/>
              </a:rPr>
              <a:t>第二步：逐条录入所需信息；</a:t>
            </a:r>
            <a:endParaRPr lang="zh-CN" altLang="en-US" sz="2400" dirty="0">
              <a:solidFill>
                <a:srgbClr val="FF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5943" y="2411226"/>
            <a:ext cx="6984777" cy="1131298"/>
          </a:xfrm>
          <a:prstGeom prst="rect">
            <a:avLst/>
          </a:prstGeom>
          <a:ln>
            <a:noFill/>
          </a:ln>
          <a:effectLst>
            <a:outerShdw blurRad="190500" algn="tl" rotWithShape="0">
              <a:srgbClr val="000000">
                <a:alpha val="70000"/>
              </a:srgbClr>
            </a:outerShdw>
          </a:effectLst>
        </p:spPr>
      </p:pic>
      <p:sp>
        <p:nvSpPr>
          <p:cNvPr id="27" name="文本框 26"/>
          <p:cNvSpPr txBox="1"/>
          <p:nvPr/>
        </p:nvSpPr>
        <p:spPr>
          <a:xfrm>
            <a:off x="2040101" y="3691459"/>
            <a:ext cx="6647974" cy="1200329"/>
          </a:xfrm>
          <a:prstGeom prst="rect">
            <a:avLst/>
          </a:prstGeom>
          <a:noFill/>
        </p:spPr>
        <p:txBody>
          <a:bodyPr wrap="none" rtlCol="0">
            <a:spAutoFit/>
          </a:bodyPr>
          <a:p>
            <a:r>
              <a:rPr lang="zh-CN" altLang="en-US" sz="2400" dirty="0">
                <a:solidFill>
                  <a:srgbClr val="FF0000"/>
                </a:solidFill>
                <a:latin typeface="微软雅黑" panose="020B0503020204020204" pitchFamily="34" charset="-122"/>
                <a:ea typeface="微软雅黑" panose="020B0503020204020204" pitchFamily="34" charset="-122"/>
              </a:rPr>
              <a:t>第三步：信息逐条填写完毕后，进行证件上传，</a:t>
            </a:r>
            <a:endParaRPr lang="en-US" altLang="zh-CN" sz="2400" dirty="0">
              <a:solidFill>
                <a:srgbClr val="FF0000"/>
              </a:solidFill>
              <a:latin typeface="微软雅黑" panose="020B0503020204020204" pitchFamily="34" charset="-122"/>
              <a:ea typeface="微软雅黑" panose="020B0503020204020204" pitchFamily="34" charset="-122"/>
            </a:endParaRPr>
          </a:p>
          <a:p>
            <a:r>
              <a:rPr lang="zh-CN" altLang="en-US" sz="2400" dirty="0">
                <a:solidFill>
                  <a:srgbClr val="0099FF"/>
                </a:solidFill>
                <a:latin typeface="微软雅黑" panose="020B0503020204020204" pitchFamily="34" charset="-122"/>
                <a:ea typeface="微软雅黑" panose="020B0503020204020204" pitchFamily="34" charset="-122"/>
              </a:rPr>
              <a:t>所需证件：统一社会信用代码证原件，法人身</a:t>
            </a:r>
            <a:endParaRPr lang="en-US" altLang="zh-CN" sz="2400" dirty="0">
              <a:solidFill>
                <a:srgbClr val="0099FF"/>
              </a:solidFill>
              <a:latin typeface="微软雅黑" panose="020B0503020204020204" pitchFamily="34" charset="-122"/>
              <a:ea typeface="微软雅黑" panose="020B0503020204020204" pitchFamily="34" charset="-122"/>
            </a:endParaRPr>
          </a:p>
          <a:p>
            <a:r>
              <a:rPr lang="zh-CN" altLang="en-US" sz="2400" dirty="0">
                <a:solidFill>
                  <a:srgbClr val="0099FF"/>
                </a:solidFill>
                <a:latin typeface="微软雅黑" panose="020B0503020204020204" pitchFamily="34" charset="-122"/>
                <a:ea typeface="微软雅黑" panose="020B0503020204020204" pitchFamily="34" charset="-122"/>
              </a:rPr>
              <a:t>份证原件或代理人身份证原件。</a:t>
            </a:r>
            <a:endParaRPr lang="zh-CN" altLang="en-US" sz="2400" dirty="0">
              <a:solidFill>
                <a:srgbClr val="0099FF"/>
              </a:solidFill>
              <a:latin typeface="微软雅黑" panose="020B0503020204020204" pitchFamily="34" charset="-122"/>
              <a:ea typeface="微软雅黑" panose="020B0503020204020204" pitchFamily="34" charset="-122"/>
            </a:endParaRPr>
          </a:p>
        </p:txBody>
      </p:sp>
      <p:sp>
        <p:nvSpPr>
          <p:cNvPr id="7" name="椭圆 6"/>
          <p:cNvSpPr/>
          <p:nvPr/>
        </p:nvSpPr>
        <p:spPr>
          <a:xfrm>
            <a:off x="4721719" y="2342634"/>
            <a:ext cx="1506465" cy="134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par>
                                <p:cTn id="26" presetID="10" presetClass="exit" presetSubtype="0" fill="hold" grpId="1"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xit" presetSubtype="0" fill="hold" grpId="1"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par>
                          <p:cTn id="54" fill="hold">
                            <p:stCondLst>
                              <p:cond delay="500"/>
                            </p:stCondLst>
                            <p:childTnLst>
                              <p:par>
                                <p:cTn id="55" presetID="42"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anim calcmode="lin" valueType="num">
                                      <p:cBhvr>
                                        <p:cTn id="58" dur="500" fill="hold"/>
                                        <p:tgtEl>
                                          <p:spTgt spid="5"/>
                                        </p:tgtEl>
                                        <p:attrNameLst>
                                          <p:attrName>ppt_x</p:attrName>
                                        </p:attrNameLst>
                                      </p:cBhvr>
                                      <p:tavLst>
                                        <p:tav tm="0">
                                          <p:val>
                                            <p:strVal val="#ppt_x"/>
                                          </p:val>
                                        </p:tav>
                                        <p:tav tm="100000">
                                          <p:val>
                                            <p:strVal val="#ppt_x"/>
                                          </p:val>
                                        </p:tav>
                                      </p:tavLst>
                                    </p:anim>
                                    <p:anim calcmode="lin" valueType="num">
                                      <p:cBhvr>
                                        <p:cTn id="59" dur="500" fill="hold"/>
                                        <p:tgtEl>
                                          <p:spTgt spid="5"/>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par>
                          <p:cTn id="64" fill="hold">
                            <p:stCondLst>
                              <p:cond delay="1500"/>
                            </p:stCondLst>
                            <p:childTnLst>
                              <p:par>
                                <p:cTn id="65" presetID="42"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anim calcmode="lin" valueType="num">
                                      <p:cBhvr>
                                        <p:cTn id="68" dur="500" fill="hold"/>
                                        <p:tgtEl>
                                          <p:spTgt spid="27"/>
                                        </p:tgtEl>
                                        <p:attrNameLst>
                                          <p:attrName>ppt_x</p:attrName>
                                        </p:attrNameLst>
                                      </p:cBhvr>
                                      <p:tavLst>
                                        <p:tav tm="0">
                                          <p:val>
                                            <p:strVal val="#ppt_x"/>
                                          </p:val>
                                        </p:tav>
                                        <p:tav tm="100000">
                                          <p:val>
                                            <p:strVal val="#ppt_x"/>
                                          </p:val>
                                        </p:tav>
                                      </p:tavLst>
                                    </p:anim>
                                    <p:anim calcmode="lin" valueType="num">
                                      <p:cBhvr>
                                        <p:cTn id="6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2" grpId="2"/>
      <p:bldP spid="23" grpId="0"/>
      <p:bldP spid="23" grpId="1"/>
      <p:bldP spid="25" grpId="0"/>
      <p:bldP spid="25" grpId="1"/>
      <p:bldP spid="27" grpId="0"/>
      <p:bldP spid="7"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十一、汇缴（查看往期单位缴款明细）</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355850"/>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如果用户想要查看往期的缴款明细，点击汇缴页面中的</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已完成</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新建文件夹 (2)\新建文件夹 (10)\内部培训ppt\sc\18.png18"/>
          <p:cNvPicPr/>
          <p:nvPr/>
        </p:nvPicPr>
        <p:blipFill>
          <a:blip r:embed="rId2"/>
          <a:srcRect/>
          <a:stretch>
            <a:fillRect/>
          </a:stretch>
        </p:blipFill>
        <p:spPr bwMode="auto">
          <a:xfrm>
            <a:off x="3283344" y="1714004"/>
            <a:ext cx="5113020" cy="23456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十一、汇缴（查看往期单位缴款明细）</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355850"/>
            <a:ext cx="2659380" cy="73723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点击某月所在行的</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查看明细</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按钮。</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新建文件夹 (2)\新建文件夹 (10)\内部培训ppt\sc\20.png20"/>
          <p:cNvPicPr/>
          <p:nvPr/>
        </p:nvPicPr>
        <p:blipFill>
          <a:blip r:embed="rId2"/>
          <a:srcRect/>
          <a:stretch>
            <a:fillRect/>
          </a:stretch>
        </p:blipFill>
        <p:spPr bwMode="auto">
          <a:xfrm>
            <a:off x="3283979" y="1714004"/>
            <a:ext cx="5111750" cy="23456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十一、汇缴（查看往期单位缴款明细）</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355850"/>
            <a:ext cx="2659380"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3、</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在弹出的页面中查看此月每个人的缴费明细账，同时页面提供导出功能，点击左下角可导出</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excel</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表格。</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新建文件夹 (2)\新建文件夹 (10)\内部培训ppt\sc\21.png21"/>
          <p:cNvPicPr/>
          <p:nvPr/>
        </p:nvPicPr>
        <p:blipFill>
          <a:blip r:embed="rId2"/>
          <a:srcRect/>
          <a:stretch>
            <a:fillRect/>
          </a:stretch>
        </p:blipFill>
        <p:spPr bwMode="auto">
          <a:xfrm>
            <a:off x="3283979" y="1714321"/>
            <a:ext cx="5111750" cy="234505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3059430" y="2355850"/>
            <a:ext cx="281178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十二、补缴</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十二、补缴</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鼠标经过一级栏目“汇补缴业务”后，点击二级栏目“补缴”。</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22.png22"/>
          <p:cNvPicPr/>
          <p:nvPr/>
        </p:nvPicPr>
        <p:blipFill>
          <a:blip r:embed="rId2"/>
          <a:srcRect l="57586" b="51150"/>
          <a:stretch>
            <a:fillRect/>
          </a:stretch>
        </p:blipFill>
        <p:spPr bwMode="auto">
          <a:xfrm>
            <a:off x="3275330" y="1564005"/>
            <a:ext cx="5274310" cy="278701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94835"/>
            <a:ext cx="570230" cy="74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十二、补缴</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55930" y="1922780"/>
            <a:ext cx="1535430" cy="267652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根据图示，蓝色为“人员较少”补缴方法，红色为“人员较多”补缴方法</a:t>
            </a:r>
            <a:r>
              <a:rPr altLang="en-US" sz="1400" dirty="0" smtClean="0">
                <a:solidFill>
                  <a:schemeClr val="accent2">
                    <a:lumMod val="75000"/>
                  </a:schemeClr>
                </a:solidFill>
                <a:latin typeface="微软雅黑" panose="020B0503020204020204" pitchFamily="34" charset="-122"/>
                <a:ea typeface="微软雅黑" panose="020B0503020204020204" pitchFamily="34" charset="-122"/>
                <a:sym typeface="+mn-ea"/>
              </a:rPr>
              <a:t>；</a:t>
            </a:r>
            <a:endParaRPr altLang="en-US" sz="1400" dirty="0" smtClean="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注意：所需材料样本在首页</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下载中心</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23.png23"/>
          <p:cNvPicPr/>
          <p:nvPr/>
        </p:nvPicPr>
        <p:blipFill>
          <a:blip r:embed="rId2"/>
          <a:srcRect/>
          <a:stretch>
            <a:fillRect/>
          </a:stretch>
        </p:blipFill>
        <p:spPr bwMode="auto">
          <a:xfrm>
            <a:off x="2081530" y="1132205"/>
            <a:ext cx="7010400" cy="390271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618615" y="2355850"/>
            <a:ext cx="5907405"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十三、汇补缴自助缴费</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950"/>
            <a:ext cx="8044180" cy="1060450"/>
          </a:xfrm>
          <a:prstGeom prst="rect">
            <a:avLst/>
          </a:prstGeom>
          <a:noFill/>
        </p:spPr>
        <p:txBody>
          <a:bodyPr wrap="square">
            <a:spAutoFit/>
          </a:bodyPr>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单位需符合以下两个条件之一方可自助缴费：</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1、单位</a:t>
            </a:r>
            <a:r>
              <a:rPr altLang="en-US" sz="1400" dirty="0">
                <a:solidFill>
                  <a:schemeClr val="accent2">
                    <a:lumMod val="75000"/>
                  </a:schemeClr>
                </a:solidFill>
                <a:latin typeface="微软雅黑" panose="020B0503020204020204" pitchFamily="34" charset="-122"/>
                <a:ea typeface="微软雅黑" panose="020B0503020204020204" pitchFamily="34" charset="-122"/>
              </a:rPr>
              <a:t>缴款</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账户</a:t>
            </a:r>
            <a:r>
              <a:rPr altLang="en-US" sz="1400" dirty="0">
                <a:solidFill>
                  <a:schemeClr val="accent2">
                    <a:lumMod val="75000"/>
                  </a:schemeClr>
                </a:solidFill>
                <a:latin typeface="微软雅黑" panose="020B0503020204020204" pitchFamily="34" charset="-122"/>
                <a:ea typeface="微软雅黑" panose="020B0503020204020204" pitchFamily="34" charset="-122"/>
              </a:rPr>
              <a:t>和对应的中心</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归集</a:t>
            </a:r>
            <a:r>
              <a:rPr altLang="en-US" sz="1400" dirty="0">
                <a:solidFill>
                  <a:schemeClr val="accent2">
                    <a:lumMod val="75000"/>
                  </a:schemeClr>
                </a:solidFill>
                <a:latin typeface="微软雅黑" panose="020B0503020204020204" pitchFamily="34" charset="-122"/>
                <a:ea typeface="微软雅黑" panose="020B0503020204020204" pitchFamily="34" charset="-122"/>
              </a:rPr>
              <a:t>账户均</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是建行</a:t>
            </a:r>
            <a:r>
              <a:rPr altLang="en-US" sz="1400" dirty="0">
                <a:solidFill>
                  <a:schemeClr val="accent2">
                    <a:lumMod val="75000"/>
                  </a:schemeClr>
                </a:solidFill>
                <a:latin typeface="微软雅黑" panose="020B0503020204020204" pitchFamily="34" charset="-122"/>
                <a:ea typeface="微软雅黑" panose="020B0503020204020204" pitchFamily="34" charset="-122"/>
              </a:rPr>
              <a:t>或工行。</a:t>
            </a:r>
            <a:endParaRPr altLang="en-US" sz="1400" dirty="0">
              <a:solidFill>
                <a:schemeClr val="accent2">
                  <a:lumMod val="75000"/>
                </a:schemeClr>
              </a:solidFill>
              <a:latin typeface="微软雅黑" panose="020B0503020204020204" pitchFamily="34" charset="-122"/>
              <a:ea typeface="微软雅黑" panose="020B0503020204020204" pitchFamily="34" charset="-122"/>
            </a:endParaRPr>
          </a:p>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2、</a:t>
            </a:r>
            <a:r>
              <a:rPr altLang="en-US" sz="1400" dirty="0">
                <a:solidFill>
                  <a:schemeClr val="accent2">
                    <a:lumMod val="75000"/>
                  </a:schemeClr>
                </a:solidFill>
                <a:latin typeface="微软雅黑" panose="020B0503020204020204" pitchFamily="34" charset="-122"/>
                <a:ea typeface="微软雅黑" panose="020B0503020204020204" pitchFamily="34" charset="-122"/>
              </a:rPr>
              <a:t>单位</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缴款</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账户</a:t>
            </a:r>
            <a:r>
              <a:rPr altLang="en-US" sz="1400" dirty="0">
                <a:solidFill>
                  <a:schemeClr val="accent2">
                    <a:lumMod val="75000"/>
                  </a:schemeClr>
                </a:solidFill>
                <a:latin typeface="微软雅黑" panose="020B0503020204020204" pitchFamily="34" charset="-122"/>
                <a:ea typeface="微软雅黑" panose="020B0503020204020204" pitchFamily="34" charset="-122"/>
              </a:rPr>
              <a:t>为</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工行、徽行、农行、中行、建行等</a:t>
            </a:r>
            <a:r>
              <a:rPr altLang="en-US" sz="1400" dirty="0">
                <a:solidFill>
                  <a:schemeClr val="accent2">
                    <a:lumMod val="75000"/>
                  </a:schemeClr>
                </a:solidFill>
                <a:latin typeface="微软雅黑" panose="020B0503020204020204" pitchFamily="34" charset="-122"/>
                <a:ea typeface="微软雅黑" panose="020B0503020204020204" pitchFamily="34" charset="-122"/>
              </a:rPr>
              <a:t>主流银行，同时对应中心归集银行是工行。</a:t>
            </a:r>
            <a:endParaRPr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878455" cy="1383665"/>
          </a:xfrm>
          <a:prstGeom prst="rect">
            <a:avLst/>
          </a:prstGeom>
          <a:noFill/>
        </p:spPr>
        <p:txBody>
          <a:bodyPr wrap="square">
            <a:spAutoFit/>
          </a:bodyPr>
          <a:p>
            <a:pPr>
              <a:lnSpc>
                <a:spcPct val="150000"/>
              </a:lnSpc>
            </a:pPr>
            <a:r>
              <a:rPr lang="en-US" altLang="zh-CN" sz="1400" dirty="0">
                <a:solidFill>
                  <a:schemeClr val="tx1"/>
                </a:solidFill>
                <a:latin typeface="微软雅黑" panose="020B0503020204020204" pitchFamily="34" charset="-122"/>
                <a:ea typeface="微软雅黑" panose="020B0503020204020204" pitchFamily="34" charset="-122"/>
                <a:sym typeface="+mn-ea"/>
              </a:rPr>
              <a:t>1</a:t>
            </a:r>
            <a:r>
              <a:rPr altLang="en-US" sz="1400" dirty="0">
                <a:solidFill>
                  <a:schemeClr val="tx1"/>
                </a:solidFill>
                <a:latin typeface="微软雅黑" panose="020B0503020204020204" pitchFamily="34" charset="-122"/>
                <a:ea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sym typeface="+mn-ea"/>
              </a:rPr>
              <a:t>建</a:t>
            </a:r>
            <a:r>
              <a:rPr altLang="en-US" sz="1400" dirty="0">
                <a:solidFill>
                  <a:schemeClr val="tx1"/>
                </a:solidFill>
                <a:latin typeface="微软雅黑" panose="020B0503020204020204" pitchFamily="34" charset="-122"/>
                <a:ea typeface="微软雅黑" panose="020B0503020204020204" pitchFamily="34" charset="-122"/>
                <a:sym typeface="+mn-ea"/>
              </a:rPr>
              <a:t>行→</a:t>
            </a:r>
            <a:r>
              <a:rPr lang="en-US" altLang="zh-CN" sz="1400" dirty="0">
                <a:solidFill>
                  <a:schemeClr val="tx1"/>
                </a:solidFill>
                <a:latin typeface="微软雅黑" panose="020B0503020204020204" pitchFamily="34" charset="-122"/>
                <a:ea typeface="微软雅黑" panose="020B0503020204020204" pitchFamily="34" charset="-122"/>
                <a:sym typeface="+mn-ea"/>
              </a:rPr>
              <a:t>建行</a:t>
            </a:r>
            <a:r>
              <a:rPr altLang="en-US" sz="1400" dirty="0">
                <a:solidFill>
                  <a:schemeClr val="tx1"/>
                </a:solidFill>
                <a:latin typeface="微软雅黑" panose="020B0503020204020204" pitchFamily="34" charset="-122"/>
                <a:ea typeface="微软雅黑" panose="020B0503020204020204" pitchFamily="34" charset="-122"/>
                <a:sym typeface="+mn-ea"/>
              </a:rPr>
              <a:t>，工行</a:t>
            </a:r>
            <a:r>
              <a:rPr altLang="en-US" sz="1400" dirty="0">
                <a:latin typeface="微软雅黑" panose="020B0503020204020204" pitchFamily="34" charset="-122"/>
                <a:ea typeface="微软雅黑" panose="020B0503020204020204" pitchFamily="34" charset="-122"/>
                <a:sym typeface="+mn-ea"/>
              </a:rPr>
              <a:t>→工行</a:t>
            </a:r>
            <a:r>
              <a:rPr altLang="en-US" sz="1400" dirty="0">
                <a:solidFill>
                  <a:schemeClr val="tx1"/>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①汇补缴提交完毕后，鼠标移至上方菜单</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汇补缴业务</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选择</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汇补缴记账</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，进入页面；</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1.png1"/>
          <p:cNvPicPr/>
          <p:nvPr/>
        </p:nvPicPr>
        <p:blipFill>
          <a:blip r:embed="rId2"/>
          <a:srcRect/>
          <a:stretch>
            <a:fillRect/>
          </a:stretch>
        </p:blipFill>
        <p:spPr bwMode="auto">
          <a:xfrm>
            <a:off x="3707765" y="2284095"/>
            <a:ext cx="4919980" cy="15113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068195" cy="1706880"/>
          </a:xfrm>
          <a:prstGeom prst="rect">
            <a:avLst/>
          </a:prstGeom>
          <a:noFill/>
        </p:spPr>
        <p:txBody>
          <a:bodyPr wrap="square">
            <a:spAutoFit/>
          </a:bodyPr>
          <a:p>
            <a:pPr>
              <a:lnSpc>
                <a:spcPct val="150000"/>
              </a:lnSpc>
            </a:pPr>
            <a:r>
              <a:rPr lang="en-US" altLang="zh-CN" sz="1400" dirty="0">
                <a:solidFill>
                  <a:schemeClr val="tx1"/>
                </a:solidFill>
                <a:latin typeface="微软雅黑" panose="020B0503020204020204" pitchFamily="34" charset="-122"/>
                <a:ea typeface="微软雅黑" panose="020B0503020204020204" pitchFamily="34" charset="-122"/>
                <a:sym typeface="+mn-ea"/>
              </a:rPr>
              <a:t>1</a:t>
            </a:r>
            <a:r>
              <a:rPr altLang="en-US" sz="1400" dirty="0">
                <a:solidFill>
                  <a:schemeClr val="tx1"/>
                </a:solidFill>
                <a:latin typeface="微软雅黑" panose="020B0503020204020204" pitchFamily="34" charset="-122"/>
                <a:ea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sym typeface="+mn-ea"/>
              </a:rPr>
              <a:t>建</a:t>
            </a:r>
            <a:r>
              <a:rPr altLang="en-US" sz="1400" dirty="0">
                <a:solidFill>
                  <a:schemeClr val="tx1"/>
                </a:solidFill>
                <a:latin typeface="微软雅黑" panose="020B0503020204020204" pitchFamily="34" charset="-122"/>
                <a:ea typeface="微软雅黑" panose="020B0503020204020204" pitchFamily="34" charset="-122"/>
                <a:sym typeface="+mn-ea"/>
              </a:rPr>
              <a:t>行→</a:t>
            </a:r>
            <a:r>
              <a:rPr lang="en-US" altLang="zh-CN" sz="1400" dirty="0">
                <a:solidFill>
                  <a:schemeClr val="tx1"/>
                </a:solidFill>
                <a:latin typeface="微软雅黑" panose="020B0503020204020204" pitchFamily="34" charset="-122"/>
                <a:ea typeface="微软雅黑" panose="020B0503020204020204" pitchFamily="34" charset="-122"/>
                <a:sym typeface="+mn-ea"/>
              </a:rPr>
              <a:t>建行</a:t>
            </a:r>
            <a:r>
              <a:rPr altLang="en-US" sz="1400" dirty="0">
                <a:latin typeface="微软雅黑" panose="020B0503020204020204" pitchFamily="34" charset="-122"/>
                <a:ea typeface="微软雅黑" panose="020B0503020204020204" pitchFamily="34" charset="-122"/>
                <a:sym typeface="+mn-ea"/>
              </a:rPr>
              <a:t>，工行→工行</a:t>
            </a:r>
            <a:r>
              <a:rPr altLang="en-US" sz="1400" dirty="0">
                <a:solidFill>
                  <a:schemeClr val="tx1"/>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②点击</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联机扣款</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后在弹出框中确认信息，点击</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确认</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2.png2"/>
          <p:cNvPicPr/>
          <p:nvPr/>
        </p:nvPicPr>
        <p:blipFill>
          <a:blip r:embed="rId2"/>
          <a:srcRect/>
          <a:stretch>
            <a:fillRect/>
          </a:stretch>
        </p:blipFill>
        <p:spPr bwMode="auto">
          <a:xfrm>
            <a:off x="2650490" y="1635760"/>
            <a:ext cx="6174105" cy="2810510"/>
          </a:xfrm>
          <a:prstGeom prst="rect">
            <a:avLst/>
          </a:prstGeom>
          <a:effectLst>
            <a:outerShdw blurRad="50800" dist="38100" dir="2700000" algn="tl" rotWithShape="0">
              <a:prstClr val="black">
                <a:alpha val="40000"/>
              </a:prstClr>
            </a:outerShdw>
          </a:effectLst>
        </p:spPr>
      </p:pic>
      <p:pic>
        <p:nvPicPr>
          <p:cNvPr id="2" name="图片 1" descr="C:\Users\Administrator\Desktop\近期\新建文件夹 (4)\16\ppt\sc\3.png3"/>
          <p:cNvPicPr/>
          <p:nvPr/>
        </p:nvPicPr>
        <p:blipFill>
          <a:blip r:embed="rId3"/>
          <a:srcRect l="37671" t="40917" r="38311" b="28265"/>
          <a:stretch>
            <a:fillRect/>
          </a:stretch>
        </p:blipFill>
        <p:spPr bwMode="auto">
          <a:xfrm>
            <a:off x="3923665" y="2715895"/>
            <a:ext cx="3453130" cy="20916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2123680" y="2283589"/>
            <a:ext cx="4324897"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二、单位网厅登陆</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068195" cy="2030095"/>
          </a:xfrm>
          <a:prstGeom prst="rect">
            <a:avLst/>
          </a:prstGeom>
          <a:noFill/>
        </p:spPr>
        <p:txBody>
          <a:bodyPr wrap="square">
            <a:spAutoFit/>
          </a:bodyPr>
          <a:p>
            <a:pPr>
              <a:lnSpc>
                <a:spcPct val="150000"/>
              </a:lnSpc>
            </a:pPr>
            <a:r>
              <a:rPr lang="en-US" altLang="zh-CN" sz="1400" dirty="0">
                <a:solidFill>
                  <a:schemeClr val="tx1"/>
                </a:solidFill>
                <a:latin typeface="微软雅黑" panose="020B0503020204020204" pitchFamily="34" charset="-122"/>
                <a:ea typeface="微软雅黑" panose="020B0503020204020204" pitchFamily="34" charset="-122"/>
                <a:sym typeface="+mn-ea"/>
              </a:rPr>
              <a:t>1</a:t>
            </a:r>
            <a:r>
              <a:rPr altLang="en-US" sz="1400" dirty="0">
                <a:solidFill>
                  <a:schemeClr val="tx1"/>
                </a:solidFill>
                <a:latin typeface="微软雅黑" panose="020B0503020204020204" pitchFamily="34" charset="-122"/>
                <a:ea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sym typeface="+mn-ea"/>
              </a:rPr>
              <a:t>建</a:t>
            </a:r>
            <a:r>
              <a:rPr altLang="en-US" sz="1400" dirty="0">
                <a:solidFill>
                  <a:schemeClr val="tx1"/>
                </a:solidFill>
                <a:latin typeface="微软雅黑" panose="020B0503020204020204" pitchFamily="34" charset="-122"/>
                <a:ea typeface="微软雅黑" panose="020B0503020204020204" pitchFamily="34" charset="-122"/>
                <a:sym typeface="+mn-ea"/>
              </a:rPr>
              <a:t>行→</a:t>
            </a:r>
            <a:r>
              <a:rPr lang="en-US" altLang="zh-CN" sz="1400" dirty="0">
                <a:solidFill>
                  <a:schemeClr val="tx1"/>
                </a:solidFill>
                <a:latin typeface="微软雅黑" panose="020B0503020204020204" pitchFamily="34" charset="-122"/>
                <a:ea typeface="微软雅黑" panose="020B0503020204020204" pitchFamily="34" charset="-122"/>
                <a:sym typeface="+mn-ea"/>
              </a:rPr>
              <a:t>建行</a:t>
            </a:r>
            <a:r>
              <a:rPr altLang="en-US" sz="1400" dirty="0">
                <a:latin typeface="微软雅黑" panose="020B0503020204020204" pitchFamily="34" charset="-122"/>
                <a:ea typeface="微软雅黑" panose="020B0503020204020204" pitchFamily="34" charset="-122"/>
                <a:sym typeface="+mn-ea"/>
              </a:rPr>
              <a:t>，工行→工行</a:t>
            </a:r>
            <a:r>
              <a:rPr altLang="en-US" sz="1400" dirty="0">
                <a:solidFill>
                  <a:schemeClr val="tx1"/>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③确认后</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，弹出短信验证框，经办人输入验证码后，等待中心核心系统扣款记账。</a:t>
            </a:r>
            <a:endParaRPr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4.png4"/>
          <p:cNvPicPr/>
          <p:nvPr/>
        </p:nvPicPr>
        <p:blipFill>
          <a:blip r:embed="rId2"/>
          <a:srcRect/>
          <a:stretch>
            <a:fillRect/>
          </a:stretch>
        </p:blipFill>
        <p:spPr bwMode="auto">
          <a:xfrm>
            <a:off x="2751455" y="1635760"/>
            <a:ext cx="5972175" cy="281051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068195" cy="2030095"/>
          </a:xfrm>
          <a:prstGeom prst="rect">
            <a:avLst/>
          </a:prstGeom>
          <a:noFill/>
        </p:spPr>
        <p:txBody>
          <a:bodyPr wrap="square">
            <a:spAutoFit/>
          </a:bodyPr>
          <a:p>
            <a:pPr>
              <a:lnSpc>
                <a:spcPct val="150000"/>
              </a:lnSpc>
            </a:pPr>
            <a:r>
              <a:rPr lang="en-US" altLang="zh-CN" sz="1400" dirty="0">
                <a:solidFill>
                  <a:schemeClr val="tx1"/>
                </a:solidFill>
                <a:latin typeface="微软雅黑" panose="020B0503020204020204" pitchFamily="34" charset="-122"/>
                <a:ea typeface="微软雅黑" panose="020B0503020204020204" pitchFamily="34" charset="-122"/>
                <a:sym typeface="+mn-ea"/>
              </a:rPr>
              <a:t>2</a:t>
            </a:r>
            <a:r>
              <a:rPr altLang="en-US" sz="1400" dirty="0">
                <a:solidFill>
                  <a:schemeClr val="tx1"/>
                </a:solidFill>
                <a:latin typeface="微软雅黑" panose="020B0503020204020204" pitchFamily="34" charset="-122"/>
                <a:ea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sym typeface="+mn-ea"/>
              </a:rPr>
              <a:t>多</a:t>
            </a:r>
            <a:r>
              <a:rPr altLang="en-US" sz="1400" dirty="0">
                <a:solidFill>
                  <a:schemeClr val="tx1"/>
                </a:solidFill>
                <a:latin typeface="微软雅黑" panose="020B0503020204020204" pitchFamily="34" charset="-122"/>
                <a:ea typeface="微软雅黑" panose="020B0503020204020204" pitchFamily="34" charset="-122"/>
                <a:sym typeface="+mn-ea"/>
              </a:rPr>
              <a:t>行（包括工行）→工</a:t>
            </a:r>
            <a:r>
              <a:rPr lang="en-US" altLang="zh-CN" sz="1400" dirty="0">
                <a:solidFill>
                  <a:schemeClr val="tx1"/>
                </a:solidFill>
                <a:latin typeface="微软雅黑" panose="020B0503020204020204" pitchFamily="34" charset="-122"/>
                <a:ea typeface="微软雅黑" panose="020B0503020204020204" pitchFamily="34" charset="-122"/>
                <a:sym typeface="+mn-ea"/>
              </a:rPr>
              <a:t>行</a:t>
            </a:r>
            <a:r>
              <a:rPr altLang="en-US" sz="1400" dirty="0">
                <a:solidFill>
                  <a:schemeClr val="tx1"/>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①汇补缴提交完毕后，鼠标移至上方菜单</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汇补缴业务</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选择</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汇补缴记账</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，进入页面；</a:t>
            </a:r>
            <a:endParaRPr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1.png1"/>
          <p:cNvPicPr/>
          <p:nvPr/>
        </p:nvPicPr>
        <p:blipFill>
          <a:blip r:embed="rId2"/>
          <a:srcRect/>
          <a:stretch>
            <a:fillRect/>
          </a:stretch>
        </p:blipFill>
        <p:spPr bwMode="auto">
          <a:xfrm>
            <a:off x="2751455" y="2124075"/>
            <a:ext cx="5972175" cy="183388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068195" cy="1706880"/>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2</a:t>
            </a:r>
            <a:r>
              <a:rPr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多</a:t>
            </a:r>
            <a:r>
              <a:rPr altLang="en-US" sz="1400" dirty="0">
                <a:latin typeface="微软雅黑" panose="020B0503020204020204" pitchFamily="34" charset="-122"/>
                <a:ea typeface="微软雅黑" panose="020B0503020204020204" pitchFamily="34" charset="-122"/>
                <a:sym typeface="+mn-ea"/>
              </a:rPr>
              <a:t>行（包括工行）→工</a:t>
            </a:r>
            <a:r>
              <a:rPr lang="en-US" altLang="zh-CN" sz="1400" dirty="0">
                <a:latin typeface="微软雅黑" panose="020B0503020204020204" pitchFamily="34" charset="-122"/>
                <a:ea typeface="微软雅黑" panose="020B0503020204020204" pitchFamily="34" charset="-122"/>
                <a:sym typeface="+mn-ea"/>
              </a:rPr>
              <a:t>行</a:t>
            </a:r>
            <a:r>
              <a:rPr altLang="en-US" sz="1400" dirty="0">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②点击</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在线缴款</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后在弹出框中确认信息，点击</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确认</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6.png6"/>
          <p:cNvPicPr/>
          <p:nvPr/>
        </p:nvPicPr>
        <p:blipFill>
          <a:blip r:embed="rId2"/>
          <a:srcRect/>
          <a:stretch>
            <a:fillRect/>
          </a:stretch>
        </p:blipFill>
        <p:spPr bwMode="auto">
          <a:xfrm>
            <a:off x="3220403" y="1635760"/>
            <a:ext cx="5034280" cy="2810510"/>
          </a:xfrm>
          <a:prstGeom prst="rect">
            <a:avLst/>
          </a:prstGeom>
          <a:effectLst>
            <a:outerShdw blurRad="50800" dist="38100" dir="2700000" algn="tl" rotWithShape="0">
              <a:prstClr val="black">
                <a:alpha val="40000"/>
              </a:prstClr>
            </a:outerShdw>
          </a:effectLst>
        </p:spPr>
      </p:pic>
      <p:pic>
        <p:nvPicPr>
          <p:cNvPr id="2" name="图片 1" descr="C:\Users\Administrator\Desktop\近期\新建文件夹 (4)\16\ppt\sc\5.png5"/>
          <p:cNvPicPr/>
          <p:nvPr/>
        </p:nvPicPr>
        <p:blipFill>
          <a:blip r:embed="rId3"/>
          <a:srcRect/>
          <a:stretch>
            <a:fillRect/>
          </a:stretch>
        </p:blipFill>
        <p:spPr bwMode="auto">
          <a:xfrm>
            <a:off x="4355465" y="3075940"/>
            <a:ext cx="2859405" cy="174942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374900" cy="2353310"/>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2</a:t>
            </a:r>
            <a:r>
              <a:rPr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多</a:t>
            </a:r>
            <a:r>
              <a:rPr altLang="en-US" sz="1400" dirty="0">
                <a:latin typeface="微软雅黑" panose="020B0503020204020204" pitchFamily="34" charset="-122"/>
                <a:ea typeface="微软雅黑" panose="020B0503020204020204" pitchFamily="34" charset="-122"/>
                <a:sym typeface="+mn-ea"/>
              </a:rPr>
              <a:t>行（包括工行）→工</a:t>
            </a:r>
            <a:r>
              <a:rPr lang="en-US" altLang="zh-CN" sz="1400" dirty="0">
                <a:latin typeface="微软雅黑" panose="020B0503020204020204" pitchFamily="34" charset="-122"/>
                <a:ea typeface="微软雅黑" panose="020B0503020204020204" pitchFamily="34" charset="-122"/>
                <a:sym typeface="+mn-ea"/>
              </a:rPr>
              <a:t>行</a:t>
            </a:r>
            <a:r>
              <a:rPr altLang="en-US" sz="1400" dirty="0">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③</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根据页面提示选择账户支付银行及认证方式（支付行以工行为例），点击下一步；</a:t>
            </a:r>
            <a:endParaRPr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sz="1400" dirty="0">
                <a:solidFill>
                  <a:schemeClr val="tx1"/>
                </a:solidFill>
                <a:latin typeface="微软雅黑" panose="020B0503020204020204" pitchFamily="34" charset="-122"/>
                <a:ea typeface="微软雅黑" panose="020B0503020204020204" pitchFamily="34" charset="-122"/>
                <a:sym typeface="+mn-ea"/>
              </a:rPr>
              <a:t>注：确保电脑已插入Ｕ盾，便于后续支付操作。</a:t>
            </a:r>
            <a:endParaRPr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7.png7"/>
          <p:cNvPicPr/>
          <p:nvPr/>
        </p:nvPicPr>
        <p:blipFill>
          <a:blip r:embed="rId2"/>
          <a:srcRect/>
          <a:stretch>
            <a:fillRect/>
          </a:stretch>
        </p:blipFill>
        <p:spPr bwMode="auto">
          <a:xfrm>
            <a:off x="3419475" y="1419860"/>
            <a:ext cx="5026025" cy="32219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374900" cy="1060450"/>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2</a:t>
            </a:r>
            <a:r>
              <a:rPr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多</a:t>
            </a:r>
            <a:r>
              <a:rPr altLang="en-US" sz="1400" dirty="0">
                <a:latin typeface="微软雅黑" panose="020B0503020204020204" pitchFamily="34" charset="-122"/>
                <a:ea typeface="微软雅黑" panose="020B0503020204020204" pitchFamily="34" charset="-122"/>
                <a:sym typeface="+mn-ea"/>
              </a:rPr>
              <a:t>行（包括工行）→工</a:t>
            </a:r>
            <a:r>
              <a:rPr lang="en-US" altLang="zh-CN" sz="1400" dirty="0">
                <a:latin typeface="微软雅黑" panose="020B0503020204020204" pitchFamily="34" charset="-122"/>
                <a:ea typeface="微软雅黑" panose="020B0503020204020204" pitchFamily="34" charset="-122"/>
                <a:sym typeface="+mn-ea"/>
              </a:rPr>
              <a:t>行</a:t>
            </a:r>
            <a:r>
              <a:rPr altLang="en-US" sz="1400" dirty="0">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④</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确认证书，点击“确定”；</a:t>
            </a:r>
            <a:endParaRPr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8.png8"/>
          <p:cNvPicPr/>
          <p:nvPr/>
        </p:nvPicPr>
        <p:blipFill>
          <a:blip r:embed="rId2"/>
          <a:srcRect/>
          <a:stretch>
            <a:fillRect/>
          </a:stretch>
        </p:blipFill>
        <p:spPr bwMode="auto">
          <a:xfrm>
            <a:off x="3639503" y="1419860"/>
            <a:ext cx="4585970" cy="32219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374900" cy="1383665"/>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2</a:t>
            </a:r>
            <a:r>
              <a:rPr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多</a:t>
            </a:r>
            <a:r>
              <a:rPr altLang="en-US" sz="1400" dirty="0">
                <a:latin typeface="微软雅黑" panose="020B0503020204020204" pitchFamily="34" charset="-122"/>
                <a:ea typeface="微软雅黑" panose="020B0503020204020204" pitchFamily="34" charset="-122"/>
                <a:sym typeface="+mn-ea"/>
              </a:rPr>
              <a:t>行（包括工行）→工</a:t>
            </a:r>
            <a:r>
              <a:rPr lang="en-US" altLang="zh-CN" sz="1400" dirty="0">
                <a:latin typeface="微软雅黑" panose="020B0503020204020204" pitchFamily="34" charset="-122"/>
                <a:ea typeface="微软雅黑" panose="020B0503020204020204" pitchFamily="34" charset="-122"/>
                <a:sym typeface="+mn-ea"/>
              </a:rPr>
              <a:t>行</a:t>
            </a:r>
            <a:r>
              <a:rPr altLang="en-US" sz="1400" dirty="0">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⑤</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确认后，返回页面，选择支付方式，点击</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下一步</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a:t>
            </a:r>
            <a:endParaRPr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9.png9"/>
          <p:cNvPicPr/>
          <p:nvPr/>
        </p:nvPicPr>
        <p:blipFill>
          <a:blip r:embed="rId2"/>
          <a:srcRect/>
          <a:stretch>
            <a:fillRect/>
          </a:stretch>
        </p:blipFill>
        <p:spPr bwMode="auto">
          <a:xfrm>
            <a:off x="3639503" y="1470025"/>
            <a:ext cx="4585970" cy="31216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374900" cy="1706880"/>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2</a:t>
            </a:r>
            <a:r>
              <a:rPr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多</a:t>
            </a:r>
            <a:r>
              <a:rPr altLang="en-US" sz="1400" dirty="0">
                <a:latin typeface="微软雅黑" panose="020B0503020204020204" pitchFamily="34" charset="-122"/>
                <a:ea typeface="微软雅黑" panose="020B0503020204020204" pitchFamily="34" charset="-122"/>
                <a:sym typeface="+mn-ea"/>
              </a:rPr>
              <a:t>行（包括工行）→工</a:t>
            </a:r>
            <a:r>
              <a:rPr lang="en-US" altLang="zh-CN" sz="1400" dirty="0">
                <a:latin typeface="微软雅黑" panose="020B0503020204020204" pitchFamily="34" charset="-122"/>
                <a:ea typeface="微软雅黑" panose="020B0503020204020204" pitchFamily="34" charset="-122"/>
                <a:sym typeface="+mn-ea"/>
              </a:rPr>
              <a:t>行</a:t>
            </a:r>
            <a:r>
              <a:rPr altLang="en-US" sz="1400" dirty="0">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⑥</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弹出支付框，逐项核对信息、输入网银Ｕ盾密码后完成支付；</a:t>
            </a:r>
            <a:endParaRPr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10.png10"/>
          <p:cNvPicPr/>
          <p:nvPr/>
        </p:nvPicPr>
        <p:blipFill>
          <a:blip r:embed="rId2"/>
          <a:srcRect/>
          <a:stretch>
            <a:fillRect/>
          </a:stretch>
        </p:blipFill>
        <p:spPr bwMode="auto">
          <a:xfrm>
            <a:off x="2955290" y="1601470"/>
            <a:ext cx="2331085" cy="1224280"/>
          </a:xfrm>
          <a:prstGeom prst="rect">
            <a:avLst/>
          </a:prstGeom>
          <a:effectLst>
            <a:outerShdw blurRad="50800" dist="38100" dir="2700000" algn="tl" rotWithShape="0">
              <a:prstClr val="black">
                <a:alpha val="40000"/>
              </a:prstClr>
            </a:outerShdw>
          </a:effectLst>
        </p:spPr>
      </p:pic>
      <p:pic>
        <p:nvPicPr>
          <p:cNvPr id="2" name="图片 1" descr="C:\Users\Administrator\Desktop\近期\新建文件夹 (4)\16\ppt\sc\11.png11"/>
          <p:cNvPicPr/>
          <p:nvPr/>
        </p:nvPicPr>
        <p:blipFill>
          <a:blip r:embed="rId3"/>
          <a:srcRect/>
          <a:stretch>
            <a:fillRect/>
          </a:stretch>
        </p:blipFill>
        <p:spPr bwMode="auto">
          <a:xfrm>
            <a:off x="3203575" y="1834515"/>
            <a:ext cx="2874645" cy="1474470"/>
          </a:xfrm>
          <a:prstGeom prst="rect">
            <a:avLst/>
          </a:prstGeom>
          <a:effectLst>
            <a:outerShdw blurRad="50800" dist="38100" dir="2700000" algn="tl" rotWithShape="0">
              <a:prstClr val="black">
                <a:alpha val="40000"/>
              </a:prstClr>
            </a:outerShdw>
          </a:effectLst>
        </p:spPr>
      </p:pic>
      <p:pic>
        <p:nvPicPr>
          <p:cNvPr id="3" name="图片 2" descr="C:\Users\Administrator\Desktop\近期\新建文件夹 (4)\16\ppt\sc\12.png12"/>
          <p:cNvPicPr/>
          <p:nvPr/>
        </p:nvPicPr>
        <p:blipFill>
          <a:blip r:embed="rId4"/>
          <a:srcRect/>
          <a:stretch>
            <a:fillRect/>
          </a:stretch>
        </p:blipFill>
        <p:spPr bwMode="auto">
          <a:xfrm>
            <a:off x="3491865" y="2048510"/>
            <a:ext cx="3215005" cy="1675130"/>
          </a:xfrm>
          <a:prstGeom prst="rect">
            <a:avLst/>
          </a:prstGeom>
          <a:effectLst>
            <a:outerShdw blurRad="50800" dist="38100" dir="2700000" algn="tl" rotWithShape="0">
              <a:prstClr val="black">
                <a:alpha val="40000"/>
              </a:prstClr>
            </a:outerShdw>
          </a:effectLst>
        </p:spPr>
      </p:pic>
      <p:pic>
        <p:nvPicPr>
          <p:cNvPr id="4" name="图片 3" descr="C:\Users\Administrator\Desktop\近期\新建文件夹 (4)\16\ppt\sc\13.png13"/>
          <p:cNvPicPr/>
          <p:nvPr/>
        </p:nvPicPr>
        <p:blipFill>
          <a:blip r:embed="rId5"/>
          <a:srcRect l="1177" t="2813" r="3642"/>
          <a:stretch>
            <a:fillRect/>
          </a:stretch>
        </p:blipFill>
        <p:spPr bwMode="auto">
          <a:xfrm>
            <a:off x="3707765" y="2211705"/>
            <a:ext cx="5135245" cy="20574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3096260" cy="2353310"/>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2</a:t>
            </a:r>
            <a:r>
              <a:rPr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多</a:t>
            </a:r>
            <a:r>
              <a:rPr altLang="en-US" sz="1400" dirty="0">
                <a:latin typeface="微软雅黑" panose="020B0503020204020204" pitchFamily="34" charset="-122"/>
                <a:ea typeface="微软雅黑" panose="020B0503020204020204" pitchFamily="34" charset="-122"/>
                <a:sym typeface="+mn-ea"/>
              </a:rPr>
              <a:t>行（包括工行）→工</a:t>
            </a:r>
            <a:r>
              <a:rPr lang="en-US" altLang="zh-CN" sz="1400" dirty="0">
                <a:latin typeface="微软雅黑" panose="020B0503020204020204" pitchFamily="34" charset="-122"/>
                <a:ea typeface="微软雅黑" panose="020B0503020204020204" pitchFamily="34" charset="-122"/>
                <a:sym typeface="+mn-ea"/>
              </a:rPr>
              <a:t>行</a:t>
            </a:r>
            <a:r>
              <a:rPr altLang="en-US" sz="1400" dirty="0">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⑦</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支付成功后，返回汇补缴记账页面，可查看此笔订单的状态为</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待支付</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，等待约</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30</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分钟银行完成转账审核，中心系统进行记账，成功后此页面记账信息消失，在汇缴</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补缴页面中点击</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已完成</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即可查看当月成功状态</a:t>
            </a:r>
            <a:r>
              <a:rPr sz="1400" dirty="0">
                <a:solidFill>
                  <a:schemeClr val="accent2">
                    <a:lumMod val="75000"/>
                  </a:schemeClr>
                </a:solidFill>
                <a:latin typeface="微软雅黑" panose="020B0503020204020204" pitchFamily="34" charset="-122"/>
                <a:ea typeface="微软雅黑" panose="020B0503020204020204" pitchFamily="34" charset="-122"/>
                <a:sym typeface="+mn-ea"/>
              </a:rPr>
              <a:t>。</a:t>
            </a:r>
            <a:endParaRPr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sc\14.png14"/>
          <p:cNvPicPr/>
          <p:nvPr/>
        </p:nvPicPr>
        <p:blipFill>
          <a:blip r:embed="rId2"/>
          <a:srcRect/>
          <a:stretch>
            <a:fillRect/>
          </a:stretch>
        </p:blipFill>
        <p:spPr bwMode="auto">
          <a:xfrm>
            <a:off x="3802380" y="2157095"/>
            <a:ext cx="4569460" cy="21285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284345"/>
            <a:ext cx="653415" cy="85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8070215" cy="2030095"/>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3</a:t>
            </a:r>
            <a:r>
              <a:rPr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注</a:t>
            </a:r>
            <a:r>
              <a:rPr altLang="en-US" sz="1400" dirty="0">
                <a:latin typeface="微软雅黑" panose="020B0503020204020204" pitchFamily="34" charset="-122"/>
                <a:ea typeface="微软雅黑" panose="020B0503020204020204" pitchFamily="34" charset="-122"/>
                <a:sym typeface="+mn-ea"/>
              </a:rPr>
              <a:t>意事项：</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①符合</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lang="en-US" altLang="zh-CN" sz="1400" dirty="0">
                <a:solidFill>
                  <a:srgbClr val="C00000"/>
                </a:solidFill>
                <a:latin typeface="微软雅黑" panose="020B0503020204020204" pitchFamily="34" charset="-122"/>
                <a:ea typeface="微软雅黑" panose="020B0503020204020204" pitchFamily="34" charset="-122"/>
                <a:sym typeface="+mn-ea"/>
              </a:rPr>
              <a:t>建</a:t>
            </a:r>
            <a:r>
              <a:rPr altLang="en-US" sz="1400" dirty="0">
                <a:solidFill>
                  <a:srgbClr val="C00000"/>
                </a:solidFill>
                <a:latin typeface="微软雅黑" panose="020B0503020204020204" pitchFamily="34" charset="-122"/>
                <a:ea typeface="微软雅黑" panose="020B0503020204020204" pitchFamily="34" charset="-122"/>
                <a:sym typeface="+mn-ea"/>
              </a:rPr>
              <a:t>行→</a:t>
            </a:r>
            <a:r>
              <a:rPr lang="en-US" altLang="zh-CN" sz="1400" dirty="0">
                <a:solidFill>
                  <a:srgbClr val="C00000"/>
                </a:solidFill>
                <a:latin typeface="微软雅黑" panose="020B0503020204020204" pitchFamily="34" charset="-122"/>
                <a:ea typeface="微软雅黑" panose="020B0503020204020204" pitchFamily="34" charset="-122"/>
                <a:sym typeface="+mn-ea"/>
              </a:rPr>
              <a:t>建行、</a:t>
            </a:r>
            <a:r>
              <a:rPr altLang="en-US" sz="1400" dirty="0">
                <a:solidFill>
                  <a:srgbClr val="C00000"/>
                </a:solidFill>
                <a:latin typeface="微软雅黑" panose="020B0503020204020204" pitchFamily="34" charset="-122"/>
                <a:ea typeface="微软雅黑" panose="020B0503020204020204" pitchFamily="34" charset="-122"/>
                <a:sym typeface="+mn-ea"/>
              </a:rPr>
              <a:t>工行→工</a:t>
            </a:r>
            <a:r>
              <a:rPr lang="en-US" altLang="zh-CN" sz="1400" dirty="0">
                <a:solidFill>
                  <a:srgbClr val="C00000"/>
                </a:solidFill>
                <a:latin typeface="微软雅黑" panose="020B0503020204020204" pitchFamily="34" charset="-122"/>
                <a:ea typeface="微软雅黑" panose="020B0503020204020204" pitchFamily="34" charset="-122"/>
                <a:sym typeface="+mn-ea"/>
              </a:rPr>
              <a:t>行”</a:t>
            </a:r>
            <a:r>
              <a:rPr altLang="en-US" sz="1400" dirty="0">
                <a:solidFill>
                  <a:srgbClr val="C00000"/>
                </a:solidFill>
                <a:latin typeface="微软雅黑" panose="020B0503020204020204" pitchFamily="34" charset="-122"/>
                <a:ea typeface="微软雅黑" panose="020B0503020204020204" pitchFamily="34" charset="-122"/>
                <a:sym typeface="+mn-ea"/>
              </a:rPr>
              <a:t>的单位，在做自助缴费前需要和对公户所在行及我中心进行三方签约（</a:t>
            </a:r>
            <a:r>
              <a:rPr altLang="en-US" sz="1400" dirty="0">
                <a:solidFill>
                  <a:schemeClr val="tx1"/>
                </a:solidFill>
                <a:latin typeface="微软雅黑" panose="020B0503020204020204" pitchFamily="34" charset="-122"/>
                <a:ea typeface="微软雅黑" panose="020B0503020204020204" pitchFamily="34" charset="-122"/>
                <a:sym typeface="+mn-ea"/>
              </a:rPr>
              <a:t>此流程在第</a:t>
            </a:r>
            <a:r>
              <a:rPr lang="en-US" altLang="zh-CN" sz="1400" dirty="0">
                <a:solidFill>
                  <a:schemeClr val="tx1"/>
                </a:solidFill>
                <a:latin typeface="微软雅黑" panose="020B0503020204020204" pitchFamily="34" charset="-122"/>
                <a:ea typeface="微软雅黑" panose="020B0503020204020204" pitchFamily="34" charset="-122"/>
                <a:sym typeface="+mn-ea"/>
              </a:rPr>
              <a:t>4</a:t>
            </a:r>
            <a:r>
              <a:rPr altLang="en-US" sz="1400" dirty="0">
                <a:solidFill>
                  <a:schemeClr val="tx1"/>
                </a:solidFill>
                <a:latin typeface="微软雅黑" panose="020B0503020204020204" pitchFamily="34" charset="-122"/>
                <a:ea typeface="微软雅黑" panose="020B0503020204020204" pitchFamily="34" charset="-122"/>
                <a:sym typeface="+mn-ea"/>
              </a:rPr>
              <a:t>项详细说明</a:t>
            </a:r>
            <a:r>
              <a:rPr altLang="en-US" sz="1400" dirty="0">
                <a:solidFill>
                  <a:srgbClr val="C00000"/>
                </a:solidFill>
                <a:latin typeface="微软雅黑" panose="020B0503020204020204" pitchFamily="34" charset="-122"/>
                <a:ea typeface="微软雅黑" panose="020B0503020204020204" pitchFamily="34" charset="-122"/>
                <a:sym typeface="+mn-ea"/>
              </a:rPr>
              <a:t>）</a:t>
            </a:r>
            <a:r>
              <a:rPr sz="1400" dirty="0">
                <a:solidFill>
                  <a:srgbClr val="C00000"/>
                </a:solidFill>
                <a:latin typeface="微软雅黑" panose="020B0503020204020204" pitchFamily="34" charset="-122"/>
                <a:ea typeface="微软雅黑" panose="020B0503020204020204" pitchFamily="34" charset="-122"/>
                <a:sym typeface="+mn-ea"/>
              </a:rPr>
              <a:t>；</a:t>
            </a:r>
            <a:endParaRPr sz="1400" dirty="0">
              <a:solidFill>
                <a:srgbClr val="C00000"/>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rgbClr val="C00000"/>
                </a:solidFill>
                <a:latin typeface="微软雅黑" panose="020B0503020204020204" pitchFamily="34" charset="-122"/>
                <a:ea typeface="微软雅黑" panose="020B0503020204020204" pitchFamily="34" charset="-122"/>
                <a:sym typeface="+mn-ea"/>
              </a:rPr>
              <a:t>②</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符合</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lang="en-US" altLang="zh-CN" sz="1400" dirty="0">
                <a:solidFill>
                  <a:srgbClr val="C00000"/>
                </a:solidFill>
                <a:latin typeface="微软雅黑" panose="020B0503020204020204" pitchFamily="34" charset="-122"/>
                <a:ea typeface="微软雅黑" panose="020B0503020204020204" pitchFamily="34" charset="-122"/>
                <a:sym typeface="+mn-ea"/>
              </a:rPr>
              <a:t>建</a:t>
            </a:r>
            <a:r>
              <a:rPr altLang="en-US" sz="1400" dirty="0">
                <a:solidFill>
                  <a:srgbClr val="C00000"/>
                </a:solidFill>
                <a:latin typeface="微软雅黑" panose="020B0503020204020204" pitchFamily="34" charset="-122"/>
                <a:ea typeface="微软雅黑" panose="020B0503020204020204" pitchFamily="34" charset="-122"/>
                <a:sym typeface="+mn-ea"/>
              </a:rPr>
              <a:t>行→</a:t>
            </a:r>
            <a:r>
              <a:rPr lang="en-US" altLang="zh-CN" sz="1400" dirty="0">
                <a:solidFill>
                  <a:srgbClr val="C00000"/>
                </a:solidFill>
                <a:latin typeface="微软雅黑" panose="020B0503020204020204" pitchFamily="34" charset="-122"/>
                <a:ea typeface="微软雅黑" panose="020B0503020204020204" pitchFamily="34" charset="-122"/>
                <a:sym typeface="+mn-ea"/>
              </a:rPr>
              <a:t>建行、</a:t>
            </a:r>
            <a:r>
              <a:rPr altLang="en-US" sz="1400" dirty="0">
                <a:solidFill>
                  <a:srgbClr val="C00000"/>
                </a:solidFill>
                <a:latin typeface="微软雅黑" panose="020B0503020204020204" pitchFamily="34" charset="-122"/>
                <a:ea typeface="微软雅黑" panose="020B0503020204020204" pitchFamily="34" charset="-122"/>
                <a:sym typeface="+mn-ea"/>
              </a:rPr>
              <a:t>工行→工</a:t>
            </a:r>
            <a:r>
              <a:rPr lang="en-US" altLang="zh-CN" sz="1400" dirty="0">
                <a:solidFill>
                  <a:srgbClr val="C00000"/>
                </a:solidFill>
                <a:latin typeface="微软雅黑" panose="020B0503020204020204" pitchFamily="34" charset="-122"/>
                <a:ea typeface="微软雅黑" panose="020B0503020204020204" pitchFamily="34" charset="-122"/>
                <a:sym typeface="+mn-ea"/>
              </a:rPr>
              <a:t>行”</a:t>
            </a:r>
            <a:r>
              <a:rPr altLang="en-US" sz="1400" dirty="0">
                <a:solidFill>
                  <a:srgbClr val="C00000"/>
                </a:solidFill>
                <a:latin typeface="微软雅黑" panose="020B0503020204020204" pitchFamily="34" charset="-122"/>
                <a:ea typeface="微软雅黑" panose="020B0503020204020204" pitchFamily="34" charset="-122"/>
                <a:sym typeface="+mn-ea"/>
              </a:rPr>
              <a:t>的单位，自助缴费前需要保证单位对公账户余额充足；</a:t>
            </a:r>
            <a:endParaRPr altLang="en-US" sz="1400" dirty="0">
              <a:solidFill>
                <a:srgbClr val="C00000"/>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rgbClr val="0050EF"/>
                </a:solidFill>
                <a:latin typeface="微软雅黑" panose="020B0503020204020204" pitchFamily="34" charset="-122"/>
                <a:ea typeface="微软雅黑" panose="020B0503020204020204" pitchFamily="34" charset="-122"/>
                <a:sym typeface="+mn-ea"/>
              </a:rPr>
              <a:t>③符合</a:t>
            </a:r>
            <a:r>
              <a:rPr lang="en-US" altLang="zh-CN" sz="1400" dirty="0">
                <a:solidFill>
                  <a:srgbClr val="0050EF"/>
                </a:solidFill>
                <a:latin typeface="微软雅黑" panose="020B0503020204020204" pitchFamily="34" charset="-122"/>
                <a:ea typeface="微软雅黑" panose="020B0503020204020204" pitchFamily="34" charset="-122"/>
                <a:sym typeface="+mn-ea"/>
              </a:rPr>
              <a:t>“多</a:t>
            </a:r>
            <a:r>
              <a:rPr altLang="en-US" sz="1400" dirty="0">
                <a:solidFill>
                  <a:srgbClr val="0050EF"/>
                </a:solidFill>
                <a:latin typeface="微软雅黑" panose="020B0503020204020204" pitchFamily="34" charset="-122"/>
                <a:ea typeface="微软雅黑" panose="020B0503020204020204" pitchFamily="34" charset="-122"/>
                <a:sym typeface="+mn-ea"/>
              </a:rPr>
              <a:t>行（包括工行）→工</a:t>
            </a:r>
            <a:r>
              <a:rPr lang="en-US" altLang="zh-CN" sz="1400" dirty="0">
                <a:solidFill>
                  <a:srgbClr val="0050EF"/>
                </a:solidFill>
                <a:latin typeface="微软雅黑" panose="020B0503020204020204" pitchFamily="34" charset="-122"/>
                <a:ea typeface="微软雅黑" panose="020B0503020204020204" pitchFamily="34" charset="-122"/>
                <a:sym typeface="+mn-ea"/>
              </a:rPr>
              <a:t>行”</a:t>
            </a:r>
            <a:r>
              <a:rPr altLang="en-US" sz="1400" dirty="0">
                <a:solidFill>
                  <a:srgbClr val="0050EF"/>
                </a:solidFill>
                <a:latin typeface="微软雅黑" panose="020B0503020204020204" pitchFamily="34" charset="-122"/>
                <a:ea typeface="微软雅黑" panose="020B0503020204020204" pitchFamily="34" charset="-122"/>
                <a:sym typeface="+mn-ea"/>
              </a:rPr>
              <a:t>的单位，在自助缴费的过程中，均需使用支付行网银u盾，请提前插入电脑。</a:t>
            </a:r>
            <a:endParaRPr lang="en-US" altLang="zh-CN" sz="140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472055"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altLang="en-US" sz="2400" b="1" dirty="0">
              <a:latin typeface="隶书" panose="02010509060101010101" pitchFamily="49" charset="-122"/>
              <a:ea typeface="隶书" panose="02010509060101010101" pitchFamily="49" charset="-122"/>
              <a:cs typeface="Times New Roman" panose="02020603050405020304" pitchFamily="18" charset="0"/>
              <a:sym typeface="+mn-ea"/>
            </a:endParaRPr>
          </a:p>
        </p:txBody>
      </p:sp>
      <p:sp>
        <p:nvSpPr>
          <p:cNvPr id="7" name="文本框 29"/>
          <p:cNvSpPr txBox="1"/>
          <p:nvPr/>
        </p:nvSpPr>
        <p:spPr>
          <a:xfrm>
            <a:off x="467360" y="2139315"/>
            <a:ext cx="3096260" cy="2030095"/>
          </a:xfrm>
          <a:prstGeom prst="rect">
            <a:avLst/>
          </a:prstGeom>
          <a:noFill/>
        </p:spPr>
        <p:txBody>
          <a:bodyPr wrap="square">
            <a:spAutoFit/>
          </a:bodyPr>
          <a:p>
            <a:pPr>
              <a:lnSpc>
                <a:spcPct val="150000"/>
              </a:lnSpc>
            </a:pPr>
            <a:r>
              <a:rPr lang="en-US" altLang="zh-CN" sz="1400" dirty="0">
                <a:solidFill>
                  <a:schemeClr val="tx1"/>
                </a:solidFill>
                <a:latin typeface="微软雅黑" panose="020B0503020204020204" pitchFamily="34" charset="-122"/>
                <a:ea typeface="微软雅黑" panose="020B0503020204020204" pitchFamily="34" charset="-122"/>
                <a:sym typeface="+mn-ea"/>
              </a:rPr>
              <a:t>4</a:t>
            </a:r>
            <a:r>
              <a:rPr altLang="en-US" sz="1400" dirty="0">
                <a:solidFill>
                  <a:schemeClr val="tx1"/>
                </a:solidFill>
                <a:latin typeface="微软雅黑" panose="020B0503020204020204" pitchFamily="34" charset="-122"/>
                <a:ea typeface="微软雅黑" panose="020B0503020204020204" pitchFamily="34" charset="-122"/>
                <a:sym typeface="+mn-ea"/>
              </a:rPr>
              <a:t>、签约：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chemeClr val="tx1"/>
                </a:solidFill>
                <a:latin typeface="微软雅黑" panose="020B0503020204020204" pitchFamily="34" charset="-122"/>
                <a:ea typeface="微软雅黑" panose="020B0503020204020204" pitchFamily="34" charset="-122"/>
                <a:sym typeface="+mn-ea"/>
              </a:rPr>
              <a:t>符合</a:t>
            </a:r>
            <a:r>
              <a:rPr lang="en-US" altLang="zh-CN" sz="1400" dirty="0">
                <a:solidFill>
                  <a:schemeClr val="tx1"/>
                </a:solidFill>
                <a:latin typeface="微软雅黑" panose="020B0503020204020204" pitchFamily="34" charset="-122"/>
                <a:ea typeface="微软雅黑" panose="020B0503020204020204" pitchFamily="34" charset="-122"/>
                <a:sym typeface="+mn-ea"/>
              </a:rPr>
              <a:t>“建</a:t>
            </a:r>
            <a:r>
              <a:rPr altLang="en-US" sz="1400" dirty="0">
                <a:solidFill>
                  <a:schemeClr val="tx1"/>
                </a:solidFill>
                <a:latin typeface="微软雅黑" panose="020B0503020204020204" pitchFamily="34" charset="-122"/>
                <a:ea typeface="微软雅黑" panose="020B0503020204020204" pitchFamily="34" charset="-122"/>
                <a:sym typeface="+mn-ea"/>
              </a:rPr>
              <a:t>行→</a:t>
            </a:r>
            <a:r>
              <a:rPr lang="en-US" altLang="zh-CN" sz="1400" dirty="0">
                <a:solidFill>
                  <a:schemeClr val="tx1"/>
                </a:solidFill>
                <a:latin typeface="微软雅黑" panose="020B0503020204020204" pitchFamily="34" charset="-122"/>
                <a:ea typeface="微软雅黑" panose="020B0503020204020204" pitchFamily="34" charset="-122"/>
                <a:sym typeface="+mn-ea"/>
              </a:rPr>
              <a:t>建行</a:t>
            </a:r>
            <a:r>
              <a:rPr altLang="en-US" sz="1400" dirty="0">
                <a:solidFill>
                  <a:schemeClr val="tx1"/>
                </a:solidFill>
                <a:latin typeface="微软雅黑" panose="020B0503020204020204" pitchFamily="34" charset="-122"/>
                <a:ea typeface="微软雅黑" panose="020B0503020204020204" pitchFamily="34" charset="-122"/>
                <a:sym typeface="+mn-ea"/>
              </a:rPr>
              <a:t>、工行</a:t>
            </a:r>
            <a:r>
              <a:rPr altLang="en-US" sz="1400" dirty="0">
                <a:latin typeface="微软雅黑" panose="020B0503020204020204" pitchFamily="34" charset="-122"/>
                <a:ea typeface="微软雅黑" panose="020B0503020204020204" pitchFamily="34" charset="-122"/>
                <a:sym typeface="+mn-ea"/>
              </a:rPr>
              <a:t>→工行</a:t>
            </a:r>
            <a:r>
              <a:rPr lang="en-US" altLang="zh-CN" sz="1400" dirty="0">
                <a:solidFill>
                  <a:schemeClr val="tx1"/>
                </a:solidFill>
                <a:latin typeface="微软雅黑" panose="020B0503020204020204" pitchFamily="34" charset="-122"/>
                <a:ea typeface="微软雅黑" panose="020B0503020204020204" pitchFamily="34" charset="-122"/>
                <a:sym typeface="+mn-ea"/>
              </a:rPr>
              <a:t>”</a:t>
            </a:r>
            <a:r>
              <a:rPr altLang="en-US" sz="1400" dirty="0">
                <a:solidFill>
                  <a:schemeClr val="tx1"/>
                </a:solidFill>
                <a:latin typeface="微软雅黑" panose="020B0503020204020204" pitchFamily="34" charset="-122"/>
                <a:ea typeface="微软雅黑" panose="020B0503020204020204" pitchFamily="34" charset="-122"/>
                <a:sym typeface="+mn-ea"/>
              </a:rPr>
              <a:t>的单位，在做自助缴费前需要和我中心签约。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rgbClr val="C00000"/>
                </a:solidFill>
                <a:latin typeface="微软雅黑" panose="020B0503020204020204" pitchFamily="34" charset="-122"/>
                <a:ea typeface="微软雅黑" panose="020B0503020204020204" pitchFamily="34" charset="-122"/>
                <a:sym typeface="+mn-ea"/>
              </a:rPr>
              <a:t>①进入单位网厅，在</a:t>
            </a:r>
            <a:r>
              <a:rPr lang="en-US" altLang="zh-CN" sz="1400" dirty="0">
                <a:solidFill>
                  <a:srgbClr val="C00000"/>
                </a:solidFill>
                <a:latin typeface="微软雅黑" panose="020B0503020204020204" pitchFamily="34" charset="-122"/>
                <a:ea typeface="微软雅黑" panose="020B0503020204020204" pitchFamily="34" charset="-122"/>
                <a:sym typeface="+mn-ea"/>
              </a:rPr>
              <a:t>“</a:t>
            </a:r>
            <a:r>
              <a:rPr altLang="en-US" sz="1400" dirty="0">
                <a:solidFill>
                  <a:srgbClr val="C00000"/>
                </a:solidFill>
                <a:latin typeface="微软雅黑" panose="020B0503020204020204" pitchFamily="34" charset="-122"/>
                <a:ea typeface="微软雅黑" panose="020B0503020204020204" pitchFamily="34" charset="-122"/>
                <a:sym typeface="+mn-ea"/>
              </a:rPr>
              <a:t>单位其他业务</a:t>
            </a:r>
            <a:r>
              <a:rPr lang="en-US" altLang="zh-CN" sz="1400" dirty="0">
                <a:solidFill>
                  <a:srgbClr val="C00000"/>
                </a:solidFill>
                <a:latin typeface="微软雅黑" panose="020B0503020204020204" pitchFamily="34" charset="-122"/>
                <a:ea typeface="微软雅黑" panose="020B0503020204020204" pitchFamily="34" charset="-122"/>
                <a:sym typeface="+mn-ea"/>
              </a:rPr>
              <a:t>”</a:t>
            </a:r>
            <a:r>
              <a:rPr altLang="en-US" sz="1400" dirty="0">
                <a:solidFill>
                  <a:srgbClr val="C00000"/>
                </a:solidFill>
                <a:latin typeface="微软雅黑" panose="020B0503020204020204" pitchFamily="34" charset="-122"/>
                <a:ea typeface="微软雅黑" panose="020B0503020204020204" pitchFamily="34" charset="-122"/>
                <a:sym typeface="+mn-ea"/>
              </a:rPr>
              <a:t>中选择</a:t>
            </a:r>
            <a:r>
              <a:rPr lang="en-US" altLang="zh-CN" sz="1400" dirty="0">
                <a:solidFill>
                  <a:srgbClr val="C00000"/>
                </a:solidFill>
                <a:latin typeface="微软雅黑" panose="020B0503020204020204" pitchFamily="34" charset="-122"/>
                <a:ea typeface="微软雅黑" panose="020B0503020204020204" pitchFamily="34" charset="-122"/>
                <a:sym typeface="+mn-ea"/>
              </a:rPr>
              <a:t>“</a:t>
            </a:r>
            <a:r>
              <a:rPr altLang="en-US" sz="1400" dirty="0">
                <a:solidFill>
                  <a:srgbClr val="C00000"/>
                </a:solidFill>
                <a:latin typeface="微软雅黑" panose="020B0503020204020204" pitchFamily="34" charset="-122"/>
                <a:ea typeface="微软雅黑" panose="020B0503020204020204" pitchFamily="34" charset="-122"/>
                <a:sym typeface="+mn-ea"/>
              </a:rPr>
              <a:t>委托扣划汇缴签约</a:t>
            </a:r>
            <a:r>
              <a:rPr lang="en-US" altLang="zh-CN" sz="1400" dirty="0">
                <a:solidFill>
                  <a:srgbClr val="C00000"/>
                </a:solidFill>
                <a:latin typeface="微软雅黑" panose="020B0503020204020204" pitchFamily="34" charset="-122"/>
                <a:ea typeface="微软雅黑" panose="020B0503020204020204" pitchFamily="34" charset="-122"/>
                <a:sym typeface="+mn-ea"/>
              </a:rPr>
              <a:t>”</a:t>
            </a:r>
            <a:r>
              <a:rPr altLang="en-US" sz="1400" dirty="0">
                <a:solidFill>
                  <a:srgbClr val="C00000"/>
                </a:solidFill>
                <a:latin typeface="微软雅黑" panose="020B0503020204020204" pitchFamily="34" charset="-122"/>
                <a:ea typeface="微软雅黑" panose="020B0503020204020204" pitchFamily="34" charset="-122"/>
                <a:sym typeface="+mn-ea"/>
              </a:rPr>
              <a:t>；</a:t>
            </a:r>
            <a:endParaRPr altLang="en-US" sz="1400" dirty="0">
              <a:solidFill>
                <a:srgbClr val="C00000"/>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委托扣划汇缴签约\1.png1"/>
          <p:cNvPicPr/>
          <p:nvPr/>
        </p:nvPicPr>
        <p:blipFill>
          <a:blip r:embed="rId2"/>
          <a:srcRect/>
          <a:stretch>
            <a:fillRect/>
          </a:stretch>
        </p:blipFill>
        <p:spPr bwMode="auto">
          <a:xfrm>
            <a:off x="4453890" y="2157095"/>
            <a:ext cx="3266440" cy="21285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2" name="文本框 29"/>
          <p:cNvSpPr txBox="1"/>
          <p:nvPr/>
        </p:nvSpPr>
        <p:spPr>
          <a:xfrm>
            <a:off x="755650" y="2134870"/>
            <a:ext cx="3321050" cy="203009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1、</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电脑使用谷歌、</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360</a:t>
            </a:r>
            <a:r>
              <a:rPr altLang="en-US" sz="1400" dirty="0">
                <a:solidFill>
                  <a:schemeClr val="accent2">
                    <a:lumMod val="75000"/>
                  </a:schemeClr>
                </a:solidFill>
                <a:latin typeface="微软雅黑" panose="020B0503020204020204" pitchFamily="34" charset="-122"/>
                <a:ea typeface="微软雅黑" panose="020B0503020204020204" pitchFamily="34" charset="-122"/>
              </a:rPr>
              <a:t>、火狐</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浏览器打开安徽政务服务网淮北分厅</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https://www、ahzwfw、gov、cn/</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，选择地市</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a:t>
            </a:r>
            <a:r>
              <a:rPr altLang="en-US" sz="1400" dirty="0">
                <a:solidFill>
                  <a:schemeClr val="accent2">
                    <a:lumMod val="75000"/>
                  </a:schemeClr>
                </a:solidFill>
                <a:latin typeface="微软雅黑" panose="020B0503020204020204" pitchFamily="34" charset="-122"/>
                <a:ea typeface="微软雅黑" panose="020B0503020204020204" pitchFamily="34" charset="-122"/>
              </a:rPr>
              <a:t>淮北市</a:t>
            </a:r>
            <a:r>
              <a:rPr lang="en-US" altLang="zh-CN" sz="1400" dirty="0">
                <a:solidFill>
                  <a:schemeClr val="accent2">
                    <a:lumMod val="75000"/>
                  </a:schemeClr>
                </a:solidFill>
                <a:latin typeface="微软雅黑" panose="020B0503020204020204" pitchFamily="34" charset="-122"/>
                <a:ea typeface="微软雅黑" panose="020B0503020204020204" pitchFamily="34" charset="-122"/>
              </a:rPr>
              <a:t>”</a:t>
            </a:r>
            <a:r>
              <a:rPr altLang="en-US" sz="1400" dirty="0">
                <a:solidFill>
                  <a:schemeClr val="accent2">
                    <a:lumMod val="75000"/>
                  </a:schemeClr>
                </a:solidFill>
                <a:latin typeface="微软雅黑" panose="020B0503020204020204" pitchFamily="34" charset="-122"/>
                <a:ea typeface="微软雅黑" panose="020B0503020204020204" pitchFamily="34" charset="-122"/>
              </a:rPr>
              <a:t>（不要往下选县区），</a:t>
            </a:r>
            <a:r>
              <a:rPr lang="zh-CN" altLang="en-US" sz="1400" dirty="0">
                <a:solidFill>
                  <a:schemeClr val="accent2">
                    <a:lumMod val="75000"/>
                  </a:schemeClr>
                </a:solidFill>
                <a:latin typeface="微软雅黑" panose="020B0503020204020204" pitchFamily="34" charset="-122"/>
                <a:ea typeface="微软雅黑" panose="020B0503020204020204" pitchFamily="34" charset="-122"/>
              </a:rPr>
              <a:t>点击右侧展开后，选择“公积金便民服务站”；</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51" name="图片 50" descr="C:\Users\Administrator\Desktop\新建文件夹 (2)\新建文件夹 (10)\内部培训ppt\sc\01.png01"/>
          <p:cNvPicPr/>
          <p:nvPr/>
        </p:nvPicPr>
        <p:blipFill>
          <a:blip r:embed="rId2"/>
          <a:srcRect/>
          <a:stretch>
            <a:fillRect/>
          </a:stretch>
        </p:blipFill>
        <p:spPr bwMode="auto">
          <a:xfrm>
            <a:off x="4361815" y="1635125"/>
            <a:ext cx="3656965" cy="2585720"/>
          </a:xfrm>
          <a:prstGeom prst="rect">
            <a:avLst/>
          </a:prstGeom>
          <a:effectLst>
            <a:outerShdw blurRad="50800" dist="38100" dir="2700000" algn="tl" rotWithShape="0">
              <a:prstClr val="black">
                <a:alpha val="40000"/>
              </a:prstClr>
            </a:outerShdw>
          </a:effectLst>
        </p:spPr>
      </p:pic>
      <p:sp>
        <p:nvSpPr>
          <p:cNvPr id="3" name="TextBox 5"/>
          <p:cNvSpPr txBox="1"/>
          <p:nvPr/>
        </p:nvSpPr>
        <p:spPr>
          <a:xfrm>
            <a:off x="354280" y="1556563"/>
            <a:ext cx="2129488" cy="437515"/>
          </a:xfrm>
          <a:prstGeom prst="rect">
            <a:avLst/>
          </a:prstGeom>
          <a:noFill/>
        </p:spPr>
        <p:txBody>
          <a:bodyPr wrap="square" lIns="69116" tIns="34558" rIns="69116" bIns="34558" rtlCol="0">
            <a:spAutoFit/>
          </a:bodyPr>
          <a:p>
            <a:r>
              <a:rPr lang="zh-CN" altLang="en-US" sz="2400" b="1" dirty="0">
                <a:latin typeface="隶书" panose="02010509060101010101" pitchFamily="49" charset="-122"/>
                <a:ea typeface="隶书" panose="02010509060101010101" pitchFamily="49" charset="-122"/>
                <a:cs typeface="Times New Roman" panose="02020603050405020304" pitchFamily="18" charset="0"/>
              </a:rPr>
              <a:t>二、网厅登陆</a:t>
            </a:r>
            <a:endParaRPr lang="zh-CN" altLang="en-US" sz="2400" b="1" dirty="0">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
                                        <p:tgtEl>
                                          <p:spTgt spid="3"/>
                                        </p:tgtEl>
                                      </p:cBhvr>
                                    </p:animEffect>
                                  </p:childTnLst>
                                </p:cTn>
                              </p:par>
                            </p:childTnLst>
                          </p:cTn>
                        </p:par>
                        <p:par>
                          <p:cTn id="8" fill="hold">
                            <p:stCondLst>
                              <p:cond delay="250"/>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182110"/>
            <a:ext cx="732155" cy="96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3096260" cy="2676525"/>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4</a:t>
            </a:r>
            <a:r>
              <a:rPr altLang="en-US" sz="1400" dirty="0">
                <a:latin typeface="微软雅黑" panose="020B0503020204020204" pitchFamily="34" charset="-122"/>
                <a:ea typeface="微软雅黑" panose="020B0503020204020204" pitchFamily="34" charset="-122"/>
                <a:sym typeface="+mn-ea"/>
              </a:rPr>
              <a:t>、签约：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符合</a:t>
            </a:r>
            <a:r>
              <a:rPr lang="en-US" altLang="zh-CN" sz="1400" dirty="0">
                <a:latin typeface="微软雅黑" panose="020B0503020204020204" pitchFamily="34" charset="-122"/>
                <a:ea typeface="微软雅黑" panose="020B0503020204020204" pitchFamily="34" charset="-122"/>
                <a:sym typeface="+mn-ea"/>
              </a:rPr>
              <a:t>“建</a:t>
            </a:r>
            <a:r>
              <a:rPr altLang="en-US" sz="1400" dirty="0">
                <a:latin typeface="微软雅黑" panose="020B0503020204020204" pitchFamily="34" charset="-122"/>
                <a:ea typeface="微软雅黑" panose="020B0503020204020204" pitchFamily="34" charset="-122"/>
                <a:sym typeface="+mn-ea"/>
              </a:rPr>
              <a:t>行→</a:t>
            </a:r>
            <a:r>
              <a:rPr lang="en-US" altLang="zh-CN" sz="1400" dirty="0">
                <a:latin typeface="微软雅黑" panose="020B0503020204020204" pitchFamily="34" charset="-122"/>
                <a:ea typeface="微软雅黑" panose="020B0503020204020204" pitchFamily="34" charset="-122"/>
                <a:sym typeface="+mn-ea"/>
              </a:rPr>
              <a:t>建行</a:t>
            </a:r>
            <a:r>
              <a:rPr altLang="en-US" sz="1400" dirty="0">
                <a:latin typeface="微软雅黑" panose="020B0503020204020204" pitchFamily="34" charset="-122"/>
                <a:ea typeface="微软雅黑" panose="020B0503020204020204" pitchFamily="34" charset="-122"/>
                <a:sym typeface="+mn-ea"/>
              </a:rPr>
              <a:t>、工行→工行</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的单位，在做自助缴费前需要和我中心签约。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solidFill>
                  <a:srgbClr val="C00000"/>
                </a:solidFill>
                <a:latin typeface="微软雅黑" panose="020B0503020204020204" pitchFamily="34" charset="-122"/>
                <a:ea typeface="微软雅黑" panose="020B0503020204020204" pitchFamily="34" charset="-122"/>
                <a:sym typeface="+mn-ea"/>
              </a:rPr>
              <a:t>②</a:t>
            </a:r>
            <a:r>
              <a:rPr sz="1400" dirty="0">
                <a:solidFill>
                  <a:srgbClr val="C00000"/>
                </a:solidFill>
                <a:latin typeface="微软雅黑" panose="020B0503020204020204" pitchFamily="34" charset="-122"/>
                <a:ea typeface="微软雅黑" panose="020B0503020204020204" pitchFamily="34" charset="-122"/>
                <a:sym typeface="+mn-ea"/>
              </a:rPr>
              <a:t>在委托扣划汇缴协议书录入协定扣划时间和单位指定缴存公积金账户信息，完成后点击“生成协议书”按钮，等待生成完成；</a:t>
            </a:r>
            <a:endParaRPr altLang="en-US" sz="1400" dirty="0">
              <a:solidFill>
                <a:srgbClr val="C00000"/>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委托扣划汇缴签约\2.jpg2"/>
          <p:cNvPicPr/>
          <p:nvPr/>
        </p:nvPicPr>
        <p:blipFill>
          <a:blip r:embed="rId2"/>
          <a:srcRect/>
          <a:stretch>
            <a:fillRect/>
          </a:stretch>
        </p:blipFill>
        <p:spPr bwMode="auto">
          <a:xfrm>
            <a:off x="3563620" y="1059815"/>
            <a:ext cx="5341620" cy="3881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11650"/>
            <a:ext cx="63309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3096260" cy="2676525"/>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4</a:t>
            </a:r>
            <a:r>
              <a:rPr altLang="en-US" sz="1400" dirty="0">
                <a:latin typeface="微软雅黑" panose="020B0503020204020204" pitchFamily="34" charset="-122"/>
                <a:ea typeface="微软雅黑" panose="020B0503020204020204" pitchFamily="34" charset="-122"/>
                <a:sym typeface="+mn-ea"/>
              </a:rPr>
              <a:t>、签约：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符合</a:t>
            </a:r>
            <a:r>
              <a:rPr lang="en-US" altLang="zh-CN" sz="1400" dirty="0">
                <a:latin typeface="微软雅黑" panose="020B0503020204020204" pitchFamily="34" charset="-122"/>
                <a:ea typeface="微软雅黑" panose="020B0503020204020204" pitchFamily="34" charset="-122"/>
                <a:sym typeface="+mn-ea"/>
              </a:rPr>
              <a:t>“建</a:t>
            </a:r>
            <a:r>
              <a:rPr altLang="en-US" sz="1400" dirty="0">
                <a:latin typeface="微软雅黑" panose="020B0503020204020204" pitchFamily="34" charset="-122"/>
                <a:ea typeface="微软雅黑" panose="020B0503020204020204" pitchFamily="34" charset="-122"/>
                <a:sym typeface="+mn-ea"/>
              </a:rPr>
              <a:t>行→</a:t>
            </a:r>
            <a:r>
              <a:rPr lang="en-US" altLang="zh-CN" sz="1400" dirty="0">
                <a:latin typeface="微软雅黑" panose="020B0503020204020204" pitchFamily="34" charset="-122"/>
                <a:ea typeface="微软雅黑" panose="020B0503020204020204" pitchFamily="34" charset="-122"/>
                <a:sym typeface="+mn-ea"/>
              </a:rPr>
              <a:t>建行</a:t>
            </a:r>
            <a:r>
              <a:rPr altLang="en-US" sz="1400" dirty="0">
                <a:latin typeface="微软雅黑" panose="020B0503020204020204" pitchFamily="34" charset="-122"/>
                <a:ea typeface="微软雅黑" panose="020B0503020204020204" pitchFamily="34" charset="-122"/>
                <a:sym typeface="+mn-ea"/>
              </a:rPr>
              <a:t>、工行→工行</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的单位，在做自助缴费前需要和我中心签约。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sz="1400" dirty="0">
                <a:solidFill>
                  <a:srgbClr val="C00000"/>
                </a:solidFill>
                <a:latin typeface="微软雅黑" panose="020B0503020204020204" pitchFamily="34" charset="-122"/>
                <a:ea typeface="微软雅黑" panose="020B0503020204020204" pitchFamily="34" charset="-122"/>
                <a:sym typeface="+mn-ea"/>
              </a:rPr>
              <a:t>③生成完成后，点击“下载协议书”按钮下载协议，把下载的协议书打印后，在乙方处签字、盖章，填写联系电话和日期等信息，协议书一式三份；</a:t>
            </a:r>
            <a:endParaRPr sz="1400" dirty="0">
              <a:solidFill>
                <a:srgbClr val="C00000"/>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委托扣划汇缴签约\4-3.png4-3"/>
          <p:cNvPicPr/>
          <p:nvPr/>
        </p:nvPicPr>
        <p:blipFill>
          <a:blip r:embed="rId2"/>
          <a:srcRect/>
          <a:stretch>
            <a:fillRect/>
          </a:stretch>
        </p:blipFill>
        <p:spPr bwMode="auto">
          <a:xfrm>
            <a:off x="3635375" y="987425"/>
            <a:ext cx="5050155" cy="392493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349115"/>
            <a:ext cx="604520" cy="79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4707890" cy="2722880"/>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4</a:t>
            </a:r>
            <a:r>
              <a:rPr altLang="en-US" sz="1400" dirty="0">
                <a:latin typeface="微软雅黑" panose="020B0503020204020204" pitchFamily="34" charset="-122"/>
                <a:ea typeface="微软雅黑" panose="020B0503020204020204" pitchFamily="34" charset="-122"/>
                <a:sym typeface="+mn-ea"/>
              </a:rPr>
              <a:t>、签约：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符合</a:t>
            </a:r>
            <a:r>
              <a:rPr lang="en-US" altLang="zh-CN" sz="1400" dirty="0">
                <a:latin typeface="微软雅黑" panose="020B0503020204020204" pitchFamily="34" charset="-122"/>
                <a:ea typeface="微软雅黑" panose="020B0503020204020204" pitchFamily="34" charset="-122"/>
                <a:sym typeface="+mn-ea"/>
              </a:rPr>
              <a:t>“建</a:t>
            </a:r>
            <a:r>
              <a:rPr altLang="en-US" sz="1400" dirty="0">
                <a:latin typeface="微软雅黑" panose="020B0503020204020204" pitchFamily="34" charset="-122"/>
                <a:ea typeface="微软雅黑" panose="020B0503020204020204" pitchFamily="34" charset="-122"/>
                <a:sym typeface="+mn-ea"/>
              </a:rPr>
              <a:t>行→</a:t>
            </a:r>
            <a:r>
              <a:rPr lang="en-US" altLang="zh-CN" sz="1400" dirty="0">
                <a:latin typeface="微软雅黑" panose="020B0503020204020204" pitchFamily="34" charset="-122"/>
                <a:ea typeface="微软雅黑" panose="020B0503020204020204" pitchFamily="34" charset="-122"/>
                <a:sym typeface="+mn-ea"/>
              </a:rPr>
              <a:t>建行</a:t>
            </a:r>
            <a:r>
              <a:rPr altLang="en-US" sz="1400" dirty="0">
                <a:latin typeface="微软雅黑" panose="020B0503020204020204" pitchFamily="34" charset="-122"/>
                <a:ea typeface="微软雅黑" panose="020B0503020204020204" pitchFamily="34" charset="-122"/>
                <a:sym typeface="+mn-ea"/>
              </a:rPr>
              <a:t>、工行→工行</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的单位，在做自助缴费前需要和我中心签约。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sz="1200" dirty="0">
                <a:solidFill>
                  <a:srgbClr val="C00000"/>
                </a:solidFill>
                <a:latin typeface="微软雅黑" panose="020B0503020204020204" pitchFamily="34" charset="-122"/>
                <a:ea typeface="微软雅黑" panose="020B0503020204020204" pitchFamily="34" charset="-122"/>
                <a:sym typeface="+mn-ea"/>
              </a:rPr>
              <a:t>④</a:t>
            </a:r>
            <a:r>
              <a:rPr lang="en-US" altLang="zh-CN" sz="1200" dirty="0">
                <a:solidFill>
                  <a:srgbClr val="C00000"/>
                </a:solidFill>
                <a:latin typeface="微软雅黑" panose="020B0503020204020204" pitchFamily="34" charset="-122"/>
                <a:ea typeface="微软雅黑" panose="020B0503020204020204" pitchFamily="34" charset="-122"/>
                <a:sym typeface="+mn-ea"/>
              </a:rPr>
              <a:t>“</a:t>
            </a:r>
            <a:r>
              <a:rPr sz="1200" dirty="0">
                <a:solidFill>
                  <a:srgbClr val="C00000"/>
                </a:solidFill>
                <a:latin typeface="微软雅黑" panose="020B0503020204020204" pitchFamily="34" charset="-122"/>
                <a:ea typeface="微软雅黑" panose="020B0503020204020204" pitchFamily="34" charset="-122"/>
                <a:sym typeface="+mn-ea"/>
              </a:rPr>
              <a:t>建行</a:t>
            </a:r>
            <a:r>
              <a:rPr altLang="en-US" sz="1200" dirty="0">
                <a:solidFill>
                  <a:srgbClr val="C00000"/>
                </a:solidFill>
                <a:latin typeface="微软雅黑" panose="020B0503020204020204" pitchFamily="34" charset="-122"/>
                <a:ea typeface="微软雅黑" panose="020B0503020204020204" pitchFamily="34" charset="-122"/>
                <a:sym typeface="+mn-ea"/>
              </a:rPr>
              <a:t>→建行</a:t>
            </a:r>
            <a:r>
              <a:rPr lang="en-US" altLang="zh-CN" sz="1200" dirty="0">
                <a:solidFill>
                  <a:srgbClr val="C00000"/>
                </a:solidFill>
                <a:latin typeface="微软雅黑" panose="020B0503020204020204" pitchFamily="34" charset="-122"/>
                <a:ea typeface="微软雅黑" panose="020B0503020204020204" pitchFamily="34" charset="-122"/>
                <a:sym typeface="+mn-ea"/>
              </a:rPr>
              <a:t>”</a:t>
            </a:r>
            <a:r>
              <a:rPr altLang="en-US" sz="1200" dirty="0">
                <a:solidFill>
                  <a:srgbClr val="C00000"/>
                </a:solidFill>
                <a:latin typeface="微软雅黑" panose="020B0503020204020204" pitchFamily="34" charset="-122"/>
                <a:ea typeface="微软雅黑" panose="020B0503020204020204" pitchFamily="34" charset="-122"/>
                <a:sym typeface="+mn-ea"/>
              </a:rPr>
              <a:t>的</a:t>
            </a:r>
            <a:r>
              <a:rPr sz="1200" dirty="0">
                <a:solidFill>
                  <a:srgbClr val="C00000"/>
                </a:solidFill>
                <a:latin typeface="微软雅黑" panose="020B0503020204020204" pitchFamily="34" charset="-122"/>
                <a:ea typeface="微软雅黑" panose="020B0503020204020204" pitchFamily="34" charset="-122"/>
                <a:sym typeface="+mn-ea"/>
              </a:rPr>
              <a:t>将协议书及其他材料送至对应的银行，在银行办理准许托划扣业务，银行会给办理人下发《银行回执》</a:t>
            </a:r>
            <a:r>
              <a:rPr sz="1200" dirty="0">
                <a:solidFill>
                  <a:srgbClr val="0050EF"/>
                </a:solidFill>
                <a:latin typeface="微软雅黑" panose="020B0503020204020204" pitchFamily="34" charset="-122"/>
                <a:ea typeface="微软雅黑" panose="020B0503020204020204" pitchFamily="34" charset="-122"/>
                <a:sym typeface="+mn-ea"/>
              </a:rPr>
              <a:t>（</a:t>
            </a:r>
            <a:r>
              <a:rPr sz="1200" dirty="0">
                <a:solidFill>
                  <a:srgbClr val="0050EF"/>
                </a:solidFill>
                <a:latin typeface="微软雅黑" panose="020B0503020204020204" pitchFamily="34" charset="-122"/>
                <a:ea typeface="微软雅黑" panose="020B0503020204020204" pitchFamily="34" charset="-122"/>
                <a:sym typeface="+mn-ea"/>
              </a:rPr>
              <a:t>工行无需至银行办理授权，页面中无需提交《银行回执》材料，仅提交上一步的《委托扣划协议》即可</a:t>
            </a:r>
            <a:r>
              <a:rPr sz="1200" dirty="0">
                <a:solidFill>
                  <a:srgbClr val="0050EF"/>
                </a:solidFill>
                <a:latin typeface="微软雅黑" panose="020B0503020204020204" pitchFamily="34" charset="-122"/>
                <a:ea typeface="微软雅黑" panose="020B0503020204020204" pitchFamily="34" charset="-122"/>
                <a:sym typeface="+mn-ea"/>
              </a:rPr>
              <a:t>）</a:t>
            </a:r>
            <a:r>
              <a:rPr sz="1200" dirty="0">
                <a:solidFill>
                  <a:srgbClr val="C00000"/>
                </a:solidFill>
                <a:latin typeface="微软雅黑" panose="020B0503020204020204" pitchFamily="34" charset="-122"/>
                <a:ea typeface="微软雅黑" panose="020B0503020204020204" pitchFamily="34" charset="-122"/>
                <a:sym typeface="+mn-ea"/>
              </a:rPr>
              <a:t>。上述流程走完后，对俩文件进行拍照，在业务页面点击“上传影像”按钮，把照片上传至“委托扣划协议”和</a:t>
            </a:r>
            <a:r>
              <a:rPr lang="en-US" altLang="zh-CN" sz="1200" dirty="0">
                <a:solidFill>
                  <a:srgbClr val="C00000"/>
                </a:solidFill>
                <a:latin typeface="微软雅黑" panose="020B0503020204020204" pitchFamily="34" charset="-122"/>
                <a:ea typeface="微软雅黑" panose="020B0503020204020204" pitchFamily="34" charset="-122"/>
                <a:sym typeface="+mn-ea"/>
              </a:rPr>
              <a:t>“</a:t>
            </a:r>
            <a:r>
              <a:rPr altLang="en-US" sz="1200" dirty="0">
                <a:solidFill>
                  <a:srgbClr val="C00000"/>
                </a:solidFill>
                <a:latin typeface="微软雅黑" panose="020B0503020204020204" pitchFamily="34" charset="-122"/>
                <a:ea typeface="微软雅黑" panose="020B0503020204020204" pitchFamily="34" charset="-122"/>
                <a:sym typeface="+mn-ea"/>
              </a:rPr>
              <a:t>银行回执</a:t>
            </a:r>
            <a:r>
              <a:rPr lang="en-US" altLang="zh-CN" sz="1200" dirty="0">
                <a:solidFill>
                  <a:srgbClr val="C00000"/>
                </a:solidFill>
                <a:latin typeface="微软雅黑" panose="020B0503020204020204" pitchFamily="34" charset="-122"/>
                <a:ea typeface="微软雅黑" panose="020B0503020204020204" pitchFamily="34" charset="-122"/>
                <a:sym typeface="+mn-ea"/>
              </a:rPr>
              <a:t>”</a:t>
            </a:r>
            <a:r>
              <a:rPr altLang="en-US" sz="1200" dirty="0">
                <a:solidFill>
                  <a:srgbClr val="C00000"/>
                </a:solidFill>
                <a:latin typeface="微软雅黑" panose="020B0503020204020204" pitchFamily="34" charset="-122"/>
                <a:ea typeface="微软雅黑" panose="020B0503020204020204" pitchFamily="34" charset="-122"/>
                <a:sym typeface="+mn-ea"/>
              </a:rPr>
              <a:t>菜单中，点击</a:t>
            </a:r>
            <a:r>
              <a:rPr lang="en-US" altLang="zh-CN" sz="1200" dirty="0">
                <a:solidFill>
                  <a:srgbClr val="C00000"/>
                </a:solidFill>
                <a:latin typeface="微软雅黑" panose="020B0503020204020204" pitchFamily="34" charset="-122"/>
                <a:ea typeface="微软雅黑" panose="020B0503020204020204" pitchFamily="34" charset="-122"/>
                <a:sym typeface="+mn-ea"/>
              </a:rPr>
              <a:t>“</a:t>
            </a:r>
            <a:r>
              <a:rPr altLang="en-US" sz="1200" dirty="0">
                <a:solidFill>
                  <a:srgbClr val="C00000"/>
                </a:solidFill>
                <a:latin typeface="微软雅黑" panose="020B0503020204020204" pitchFamily="34" charset="-122"/>
                <a:ea typeface="微软雅黑" panose="020B0503020204020204" pitchFamily="34" charset="-122"/>
                <a:sym typeface="+mn-ea"/>
              </a:rPr>
              <a:t>提交</a:t>
            </a:r>
            <a:r>
              <a:rPr lang="en-US" altLang="zh-CN" sz="1200" dirty="0">
                <a:solidFill>
                  <a:srgbClr val="C00000"/>
                </a:solidFill>
                <a:latin typeface="微软雅黑" panose="020B0503020204020204" pitchFamily="34" charset="-122"/>
                <a:ea typeface="微软雅黑" panose="020B0503020204020204" pitchFamily="34" charset="-122"/>
                <a:sym typeface="+mn-ea"/>
              </a:rPr>
              <a:t>”,</a:t>
            </a:r>
            <a:r>
              <a:rPr altLang="en-US" sz="1200" dirty="0">
                <a:solidFill>
                  <a:srgbClr val="C00000"/>
                </a:solidFill>
                <a:latin typeface="微软雅黑" panose="020B0503020204020204" pitchFamily="34" charset="-122"/>
                <a:ea typeface="微软雅黑" panose="020B0503020204020204" pitchFamily="34" charset="-122"/>
                <a:sym typeface="+mn-ea"/>
              </a:rPr>
              <a:t>并关闭此页面。</a:t>
            </a:r>
            <a:endParaRPr altLang="en-US" sz="1200" dirty="0">
              <a:solidFill>
                <a:srgbClr val="C00000"/>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委托扣划汇缴签约\5.png5"/>
          <p:cNvPicPr/>
          <p:nvPr/>
        </p:nvPicPr>
        <p:blipFill>
          <a:blip r:embed="rId2"/>
          <a:srcRect/>
          <a:stretch>
            <a:fillRect/>
          </a:stretch>
        </p:blipFill>
        <p:spPr bwMode="auto">
          <a:xfrm>
            <a:off x="5121910" y="1115060"/>
            <a:ext cx="3686810" cy="1725930"/>
          </a:xfrm>
          <a:prstGeom prst="rect">
            <a:avLst/>
          </a:prstGeom>
          <a:effectLst>
            <a:outerShdw blurRad="50800" dist="38100" dir="2700000" algn="tl" rotWithShape="0">
              <a:prstClr val="black">
                <a:alpha val="40000"/>
              </a:prstClr>
            </a:outerShdw>
          </a:effectLst>
        </p:spPr>
      </p:pic>
      <p:pic>
        <p:nvPicPr>
          <p:cNvPr id="2" name="图片 1" descr="C:\Users\Administrator\Desktop\近期\新建文件夹 (4)\16\ppt\委托扣划汇缴签约\7.png7"/>
          <p:cNvPicPr/>
          <p:nvPr/>
        </p:nvPicPr>
        <p:blipFill>
          <a:blip r:embed="rId3"/>
          <a:srcRect/>
          <a:stretch>
            <a:fillRect/>
          </a:stretch>
        </p:blipFill>
        <p:spPr bwMode="auto">
          <a:xfrm>
            <a:off x="5128260" y="3059430"/>
            <a:ext cx="3673475" cy="172593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153535"/>
            <a:ext cx="753745" cy="98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49220" cy="2030095"/>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4</a:t>
            </a:r>
            <a:r>
              <a:rPr altLang="en-US" sz="1400" dirty="0">
                <a:latin typeface="微软雅黑" panose="020B0503020204020204" pitchFamily="34" charset="-122"/>
                <a:ea typeface="微软雅黑" panose="020B0503020204020204" pitchFamily="34" charset="-122"/>
                <a:sym typeface="+mn-ea"/>
              </a:rPr>
              <a:t>、签约：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符合</a:t>
            </a:r>
            <a:r>
              <a:rPr lang="en-US" altLang="zh-CN" sz="1400" dirty="0">
                <a:latin typeface="微软雅黑" panose="020B0503020204020204" pitchFamily="34" charset="-122"/>
                <a:ea typeface="微软雅黑" panose="020B0503020204020204" pitchFamily="34" charset="-122"/>
                <a:sym typeface="+mn-ea"/>
              </a:rPr>
              <a:t>“建</a:t>
            </a:r>
            <a:r>
              <a:rPr altLang="en-US" sz="1400" dirty="0">
                <a:latin typeface="微软雅黑" panose="020B0503020204020204" pitchFamily="34" charset="-122"/>
                <a:ea typeface="微软雅黑" panose="020B0503020204020204" pitchFamily="34" charset="-122"/>
                <a:sym typeface="+mn-ea"/>
              </a:rPr>
              <a:t>行→</a:t>
            </a:r>
            <a:r>
              <a:rPr lang="en-US" altLang="zh-CN" sz="1400" dirty="0">
                <a:latin typeface="微软雅黑" panose="020B0503020204020204" pitchFamily="34" charset="-122"/>
                <a:ea typeface="微软雅黑" panose="020B0503020204020204" pitchFamily="34" charset="-122"/>
                <a:sym typeface="+mn-ea"/>
              </a:rPr>
              <a:t>建行</a:t>
            </a:r>
            <a:r>
              <a:rPr altLang="en-US" sz="1400" dirty="0">
                <a:latin typeface="微软雅黑" panose="020B0503020204020204" pitchFamily="34" charset="-122"/>
                <a:ea typeface="微软雅黑" panose="020B0503020204020204" pitchFamily="34" charset="-122"/>
                <a:sym typeface="+mn-ea"/>
              </a:rPr>
              <a:t>、工行→工行</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的单位，在做自助缴费前需要和我中心签约。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sz="1400" dirty="0">
                <a:solidFill>
                  <a:srgbClr val="C00000"/>
                </a:solidFill>
                <a:latin typeface="微软雅黑" panose="020B0503020204020204" pitchFamily="34" charset="-122"/>
                <a:ea typeface="微软雅黑" panose="020B0503020204020204" pitchFamily="34" charset="-122"/>
                <a:sym typeface="+mn-ea"/>
              </a:rPr>
              <a:t>⑤点击“提交”按钮，</a:t>
            </a:r>
            <a:r>
              <a:rPr lang="en-US" altLang="zh-CN" sz="1400" dirty="0">
                <a:solidFill>
                  <a:srgbClr val="C00000"/>
                </a:solidFill>
                <a:latin typeface="微软雅黑" panose="020B0503020204020204" pitchFamily="34" charset="-122"/>
                <a:ea typeface="微软雅黑" panose="020B0503020204020204" pitchFamily="34" charset="-122"/>
                <a:sym typeface="+mn-ea"/>
              </a:rPr>
              <a:t>等待中心审核即可</a:t>
            </a:r>
            <a:r>
              <a:rPr altLang="en-US" sz="1400" dirty="0">
                <a:solidFill>
                  <a:srgbClr val="C00000"/>
                </a:solidFill>
                <a:latin typeface="微软雅黑" panose="020B0503020204020204" pitchFamily="34" charset="-122"/>
                <a:ea typeface="微软雅黑" panose="020B0503020204020204" pitchFamily="34" charset="-122"/>
                <a:sym typeface="+mn-ea"/>
              </a:rPr>
              <a:t>。</a:t>
            </a:r>
            <a:endParaRPr altLang="en-US" sz="1400" dirty="0">
              <a:solidFill>
                <a:srgbClr val="C00000"/>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委托扣划汇缴签约\8.png8"/>
          <p:cNvPicPr/>
          <p:nvPr/>
        </p:nvPicPr>
        <p:blipFill>
          <a:blip r:embed="rId2"/>
          <a:srcRect/>
          <a:stretch>
            <a:fillRect/>
          </a:stretch>
        </p:blipFill>
        <p:spPr bwMode="auto">
          <a:xfrm>
            <a:off x="3203575" y="1725930"/>
            <a:ext cx="5550535" cy="25615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175125"/>
            <a:ext cx="737235"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十三、</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自助缴费</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49220" cy="2676525"/>
          </a:xfrm>
          <a:prstGeom prst="rect">
            <a:avLst/>
          </a:prstGeom>
          <a:noFill/>
        </p:spPr>
        <p:txBody>
          <a:bodyPr wrap="square">
            <a:spAutoFit/>
          </a:bodyPr>
          <a:p>
            <a:pPr>
              <a:lnSpc>
                <a:spcPct val="150000"/>
              </a:lnSpc>
            </a:pPr>
            <a:r>
              <a:rPr lang="en-US" altLang="zh-CN" sz="1400" dirty="0">
                <a:latin typeface="微软雅黑" panose="020B0503020204020204" pitchFamily="34" charset="-122"/>
                <a:ea typeface="微软雅黑" panose="020B0503020204020204" pitchFamily="34" charset="-122"/>
                <a:sym typeface="+mn-ea"/>
              </a:rPr>
              <a:t>4</a:t>
            </a:r>
            <a:r>
              <a:rPr altLang="en-US" sz="1400" dirty="0">
                <a:latin typeface="微软雅黑" panose="020B0503020204020204" pitchFamily="34" charset="-122"/>
                <a:ea typeface="微软雅黑" panose="020B0503020204020204" pitchFamily="34" charset="-122"/>
                <a:sym typeface="+mn-ea"/>
              </a:rPr>
              <a:t>、签约：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符合</a:t>
            </a:r>
            <a:r>
              <a:rPr lang="en-US" altLang="zh-CN" sz="1400" dirty="0">
                <a:latin typeface="微软雅黑" panose="020B0503020204020204" pitchFamily="34" charset="-122"/>
                <a:ea typeface="微软雅黑" panose="020B0503020204020204" pitchFamily="34" charset="-122"/>
                <a:sym typeface="+mn-ea"/>
              </a:rPr>
              <a:t>“建</a:t>
            </a:r>
            <a:r>
              <a:rPr altLang="en-US" sz="1400" dirty="0">
                <a:latin typeface="微软雅黑" panose="020B0503020204020204" pitchFamily="34" charset="-122"/>
                <a:ea typeface="微软雅黑" panose="020B0503020204020204" pitchFamily="34" charset="-122"/>
                <a:sym typeface="+mn-ea"/>
              </a:rPr>
              <a:t>行→</a:t>
            </a:r>
            <a:r>
              <a:rPr lang="en-US" altLang="zh-CN" sz="1400" dirty="0">
                <a:latin typeface="微软雅黑" panose="020B0503020204020204" pitchFamily="34" charset="-122"/>
                <a:ea typeface="微软雅黑" panose="020B0503020204020204" pitchFamily="34" charset="-122"/>
                <a:sym typeface="+mn-ea"/>
              </a:rPr>
              <a:t>建行</a:t>
            </a:r>
            <a:r>
              <a:rPr altLang="en-US" sz="1400" dirty="0">
                <a:latin typeface="微软雅黑" panose="020B0503020204020204" pitchFamily="34" charset="-122"/>
                <a:ea typeface="微软雅黑" panose="020B0503020204020204" pitchFamily="34" charset="-122"/>
                <a:sym typeface="+mn-ea"/>
              </a:rPr>
              <a:t>、工行→工行</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的单位，在做自助缴费前需要和我中心签约。</a:t>
            </a:r>
            <a:endParaRPr altLang="en-US" sz="14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sz="1400" dirty="0">
                <a:solidFill>
                  <a:srgbClr val="C00000"/>
                </a:solidFill>
                <a:latin typeface="微软雅黑" panose="020B0503020204020204" pitchFamily="34" charset="-122"/>
                <a:ea typeface="微软雅黑" panose="020B0503020204020204" pitchFamily="34" charset="-122"/>
                <a:sym typeface="+mn-ea"/>
              </a:rPr>
              <a:t>⑥中心审核完成后，再次进入“委托扣划汇缴签约”业务，即可在页面上方看到业务已签约的提示</a:t>
            </a:r>
            <a:r>
              <a:rPr altLang="en-US" sz="1400" dirty="0">
                <a:solidFill>
                  <a:srgbClr val="C00000"/>
                </a:solidFill>
                <a:latin typeface="微软雅黑" panose="020B0503020204020204" pitchFamily="34" charset="-122"/>
                <a:ea typeface="微软雅黑" panose="020B0503020204020204" pitchFamily="34" charset="-122"/>
                <a:sym typeface="+mn-ea"/>
              </a:rPr>
              <a:t>。</a:t>
            </a:r>
            <a:endParaRPr altLang="en-US" sz="1400" dirty="0">
              <a:solidFill>
                <a:srgbClr val="C00000"/>
              </a:solidFill>
              <a:latin typeface="微软雅黑" panose="020B0503020204020204" pitchFamily="34" charset="-122"/>
              <a:ea typeface="微软雅黑" panose="020B0503020204020204" pitchFamily="34" charset="-122"/>
              <a:sym typeface="+mn-ea"/>
            </a:endParaRPr>
          </a:p>
        </p:txBody>
      </p:sp>
      <p:pic>
        <p:nvPicPr>
          <p:cNvPr id="8" name="图片 7" descr="C:\Users\Administrator\Desktop\近期\新建文件夹 (4)\16\ppt\委托扣划汇缴签约\1.png1"/>
          <p:cNvPicPr/>
          <p:nvPr/>
        </p:nvPicPr>
        <p:blipFill>
          <a:blip r:embed="rId2"/>
          <a:srcRect/>
          <a:stretch>
            <a:fillRect/>
          </a:stretch>
        </p:blipFill>
        <p:spPr bwMode="auto">
          <a:xfrm>
            <a:off x="3131820" y="1131570"/>
            <a:ext cx="2733040" cy="1781175"/>
          </a:xfrm>
          <a:prstGeom prst="rect">
            <a:avLst/>
          </a:prstGeom>
          <a:effectLst>
            <a:outerShdw blurRad="50800" dist="38100" dir="2700000" algn="tl" rotWithShape="0">
              <a:prstClr val="black">
                <a:alpha val="40000"/>
              </a:prstClr>
            </a:outerShdw>
          </a:effectLst>
        </p:spPr>
      </p:pic>
      <p:pic>
        <p:nvPicPr>
          <p:cNvPr id="2" name="图片 1" descr="C:\Users\Administrator\Desktop\近期\新建文件夹 (4)\16\ppt\委托扣划汇缴签约\9-1.png9-1"/>
          <p:cNvPicPr/>
          <p:nvPr/>
        </p:nvPicPr>
        <p:blipFill>
          <a:blip r:embed="rId3"/>
          <a:srcRect/>
          <a:stretch>
            <a:fillRect/>
          </a:stretch>
        </p:blipFill>
        <p:spPr bwMode="auto">
          <a:xfrm>
            <a:off x="4859655" y="1927225"/>
            <a:ext cx="3809365" cy="277685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618615" y="2355850"/>
            <a:ext cx="5907405"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十四、单位缴存登记注销</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十四、</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单位注销</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鼠标经过一级栏目“单位其他业务”后，点击二级栏目“单位缴存登记注销”。</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24.png24"/>
          <p:cNvPicPr/>
          <p:nvPr/>
        </p:nvPicPr>
        <p:blipFill>
          <a:blip r:embed="rId2"/>
          <a:srcRect l="60407" b="48092"/>
          <a:stretch>
            <a:fillRect/>
          </a:stretch>
        </p:blipFill>
        <p:spPr bwMode="auto">
          <a:xfrm>
            <a:off x="3419475" y="1419860"/>
            <a:ext cx="4922520" cy="296164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十四、</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单位注销</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089785" cy="170688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根据图示：填写信息</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保存</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上传影像材料</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提交。</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注意：所需材料样本在首页</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下载中心</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25.png25"/>
          <p:cNvPicPr/>
          <p:nvPr/>
        </p:nvPicPr>
        <p:blipFill>
          <a:blip r:embed="rId2"/>
          <a:srcRect/>
          <a:stretch>
            <a:fillRect/>
          </a:stretch>
        </p:blipFill>
        <p:spPr bwMode="auto">
          <a:xfrm>
            <a:off x="2694940" y="1060450"/>
            <a:ext cx="6330950" cy="39598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3161030" y="2284095"/>
            <a:ext cx="282194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十五、托管</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十五、</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托管</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鼠标经过一级栏目“单位其他业务”后，点击二级栏目“托管”。</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26.png26"/>
          <p:cNvPicPr/>
          <p:nvPr/>
        </p:nvPicPr>
        <p:blipFill>
          <a:blip r:embed="rId2"/>
          <a:srcRect l="61811" b="48078"/>
          <a:stretch>
            <a:fillRect/>
          </a:stretch>
        </p:blipFill>
        <p:spPr bwMode="auto">
          <a:xfrm>
            <a:off x="3491865" y="1419860"/>
            <a:ext cx="4870450" cy="303784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22" name="文本框 29"/>
          <p:cNvSpPr txBox="1"/>
          <p:nvPr/>
        </p:nvSpPr>
        <p:spPr>
          <a:xfrm>
            <a:off x="755650" y="2134870"/>
            <a:ext cx="3321050" cy="41402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点击“单位网厅登陆”按钮；</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3" name="TextBox 5"/>
          <p:cNvSpPr txBox="1"/>
          <p:nvPr/>
        </p:nvSpPr>
        <p:spPr>
          <a:xfrm>
            <a:off x="354280" y="1556563"/>
            <a:ext cx="2129488" cy="437515"/>
          </a:xfrm>
          <a:prstGeom prst="rect">
            <a:avLst/>
          </a:prstGeom>
          <a:noFill/>
        </p:spPr>
        <p:txBody>
          <a:bodyPr wrap="square" lIns="69116" tIns="34558" rIns="69116" bIns="34558" rtlCol="0">
            <a:spAutoFit/>
          </a:bodyPr>
          <a:p>
            <a:r>
              <a:rPr lang="zh-CN" altLang="en-US" sz="2400" b="1" dirty="0">
                <a:latin typeface="隶书" panose="02010509060101010101" pitchFamily="49" charset="-122"/>
                <a:ea typeface="隶书" panose="02010509060101010101" pitchFamily="49" charset="-122"/>
                <a:cs typeface="Times New Roman" panose="02020603050405020304" pitchFamily="18" charset="0"/>
              </a:rPr>
              <a:t>二、网厅登陆</a:t>
            </a:r>
            <a:endParaRPr lang="zh-CN" altLang="en-US" sz="2400" b="1" dirty="0">
              <a:latin typeface="隶书" panose="02010509060101010101" pitchFamily="49" charset="-122"/>
              <a:ea typeface="隶书" panose="02010509060101010101" pitchFamily="49" charset="-122"/>
            </a:endParaRPr>
          </a:p>
        </p:txBody>
      </p:sp>
      <p:pic>
        <p:nvPicPr>
          <p:cNvPr id="2" name="图片 1" descr="C:\Users\Administrator\Desktop\新建文件夹 (2)\新建文件夹 (10)\内部培训ppt\sc\02.png02"/>
          <p:cNvPicPr/>
          <p:nvPr/>
        </p:nvPicPr>
        <p:blipFill>
          <a:blip r:embed="rId2"/>
          <a:srcRect/>
          <a:stretch>
            <a:fillRect/>
          </a:stretch>
        </p:blipFill>
        <p:spPr bwMode="auto">
          <a:xfrm>
            <a:off x="3635375" y="1556385"/>
            <a:ext cx="4535805" cy="298005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
                                        <p:tgtEl>
                                          <p:spTgt spid="3"/>
                                        </p:tgtEl>
                                      </p:cBhvr>
                                    </p:animEffect>
                                  </p:childTnLst>
                                </p:cTn>
                              </p:par>
                            </p:childTnLst>
                          </p:cTn>
                        </p:par>
                        <p:par>
                          <p:cTn id="8" fill="hold">
                            <p:stCondLst>
                              <p:cond delay="250"/>
                            </p:stCondLst>
                            <p:childTnLst>
                              <p:par>
                                <p:cTn id="9" presetID="16" presetClass="entr" presetSubtype="37"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Vertical)">
                                      <p:cBhvr>
                                        <p:cTn id="11" dur="500"/>
                                        <p:tgtEl>
                                          <p:spTgt spid="22"/>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43751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十五、</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托管</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467360" y="2139315"/>
            <a:ext cx="2364105"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根据图示：填写信息</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保存</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上传影像材料</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提交。</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注意：所需材料样本在首页</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下载中心</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27.png27"/>
          <p:cNvPicPr/>
          <p:nvPr/>
        </p:nvPicPr>
        <p:blipFill>
          <a:blip r:embed="rId2"/>
          <a:srcRect/>
          <a:stretch>
            <a:fillRect/>
          </a:stretch>
        </p:blipFill>
        <p:spPr bwMode="auto">
          <a:xfrm>
            <a:off x="2774950" y="1040130"/>
            <a:ext cx="6295390" cy="391096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115695" y="2284095"/>
            <a:ext cx="7143750"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十六、缓缴</a:t>
            </a:r>
            <a:r>
              <a:rPr lang="en-US" altLang="zh-CN" sz="4000" b="1" dirty="0">
                <a:latin typeface="隶书" panose="02010509060101010101" pitchFamily="49" charset="-122"/>
                <a:ea typeface="隶书" panose="02010509060101010101" pitchFamily="49" charset="-122"/>
                <a:sym typeface="楷体" panose="02010609060101010101" pitchFamily="49" charset="-122"/>
              </a:rPr>
              <a:t>/</a:t>
            </a:r>
            <a:r>
              <a:rPr lang="zh-CN" altLang="en-US" sz="4000" b="1" dirty="0">
                <a:latin typeface="隶书" panose="02010509060101010101" pitchFamily="49" charset="-122"/>
                <a:ea typeface="隶书" panose="02010509060101010101" pitchFamily="49" charset="-122"/>
                <a:sym typeface="楷体" panose="02010609060101010101" pitchFamily="49" charset="-122"/>
              </a:rPr>
              <a:t>受疫情影响的缓缴</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十六、</a:t>
            </a:r>
            <a:r>
              <a:rPr lang="zh-CN" altLang="en-US" sz="2400" b="1" dirty="0">
                <a:latin typeface="隶书" panose="02010509060101010101" pitchFamily="49" charset="-122"/>
                <a:ea typeface="隶书" panose="02010509060101010101" pitchFamily="49" charset="-122"/>
                <a:cs typeface="Times New Roman" panose="02020603050405020304" pitchFamily="18" charset="0"/>
              </a:rPr>
              <a:t>缓缴</a:t>
            </a:r>
            <a:r>
              <a:rPr lang="en-US" altLang="zh-CN" sz="2400" b="1" dirty="0">
                <a:latin typeface="隶书" panose="02010509060101010101" pitchFamily="49" charset="-122"/>
                <a:ea typeface="隶书" panose="02010509060101010101" pitchFamily="49" charset="-122"/>
                <a:cs typeface="Times New Roman" panose="02020603050405020304" pitchFamily="18" charset="0"/>
              </a:rPr>
              <a:t>/</a:t>
            </a:r>
            <a:r>
              <a:rPr altLang="en-US" sz="2400" b="1" dirty="0">
                <a:latin typeface="隶书" panose="02010509060101010101" pitchFamily="49" charset="-122"/>
                <a:ea typeface="隶书" panose="02010509060101010101" pitchFamily="49" charset="-122"/>
                <a:cs typeface="Times New Roman" panose="02020603050405020304" pitchFamily="18" charset="0"/>
              </a:rPr>
              <a:t>受疫情影响的缓缴</a:t>
            </a:r>
            <a:endParaRPr altLang="en-US" sz="2400" b="1" dirty="0">
              <a:latin typeface="隶书" panose="02010509060101010101" pitchFamily="49" charset="-122"/>
              <a:ea typeface="隶书" panose="02010509060101010101" pitchFamily="49" charset="-122"/>
              <a:cs typeface="Times New Roman" panose="02020603050405020304" pitchFamily="18" charset="0"/>
            </a:endParaRPr>
          </a:p>
        </p:txBody>
      </p:sp>
      <p:sp>
        <p:nvSpPr>
          <p:cNvPr id="7" name="文本框 29"/>
          <p:cNvSpPr txBox="1"/>
          <p:nvPr/>
        </p:nvSpPr>
        <p:spPr>
          <a:xfrm>
            <a:off x="395605" y="2356485"/>
            <a:ext cx="2659380" cy="235331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鼠标经过一级栏目“单位其他业务”后，点击二级栏目“缓缴”或</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受疫情影响的缓缴</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友情提示：这两个业务在流程上是一样的，不同之处在于业务限制和申请原因不同。</a:t>
            </a:r>
            <a:endParaRPr lang="zh-CN" altLang="en-US" sz="1400" dirty="0">
              <a:solidFill>
                <a:schemeClr val="tx1"/>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28.png28"/>
          <p:cNvPicPr/>
          <p:nvPr/>
        </p:nvPicPr>
        <p:blipFill>
          <a:blip r:embed="rId2"/>
          <a:srcRect l="72725"/>
          <a:stretch>
            <a:fillRect/>
          </a:stretch>
        </p:blipFill>
        <p:spPr bwMode="auto">
          <a:xfrm>
            <a:off x="3491865" y="1365885"/>
            <a:ext cx="2029460" cy="3414395"/>
          </a:xfrm>
          <a:prstGeom prst="rect">
            <a:avLst/>
          </a:prstGeom>
          <a:effectLst>
            <a:outerShdw blurRad="50800" dist="38100" dir="2700000" algn="tl" rotWithShape="0">
              <a:prstClr val="black">
                <a:alpha val="40000"/>
              </a:prstClr>
            </a:outerShdw>
          </a:effectLst>
        </p:spPr>
      </p:pic>
      <p:pic>
        <p:nvPicPr>
          <p:cNvPr id="3" name="图片 2" descr="C:\Users\Administrator\Desktop\新建文件夹 (2)\新建文件夹 (10)\内部培训ppt\sc\29.png29"/>
          <p:cNvPicPr/>
          <p:nvPr/>
        </p:nvPicPr>
        <p:blipFill>
          <a:blip r:embed="rId3"/>
          <a:srcRect l="71723"/>
          <a:stretch>
            <a:fillRect/>
          </a:stretch>
        </p:blipFill>
        <p:spPr bwMode="auto">
          <a:xfrm>
            <a:off x="5939790" y="1347470"/>
            <a:ext cx="2104390" cy="341503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r>
              <a:rPr altLang="en-US" sz="2400" b="1" dirty="0">
                <a:latin typeface="隶书" panose="02010509060101010101" pitchFamily="49" charset="-122"/>
                <a:ea typeface="隶书" panose="02010509060101010101" pitchFamily="49" charset="-122"/>
                <a:sym typeface="楷体" panose="02010609060101010101" pitchFamily="49" charset="-122"/>
              </a:rPr>
              <a:t>十六、</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缓缴</a:t>
            </a:r>
            <a:r>
              <a:rPr lang="en-US" altLang="zh-CN" sz="2400" b="1" dirty="0">
                <a:latin typeface="隶书" panose="02010509060101010101" pitchFamily="49" charset="-122"/>
                <a:ea typeface="隶书" panose="02010509060101010101" pitchFamily="49" charset="-122"/>
                <a:cs typeface="Times New Roman" panose="02020603050405020304" pitchFamily="18" charset="0"/>
                <a:sym typeface="+mn-ea"/>
              </a:rPr>
              <a:t>/</a:t>
            </a:r>
            <a:r>
              <a:rPr altLang="en-US" sz="2400" b="1" dirty="0">
                <a:latin typeface="隶书" panose="02010509060101010101" pitchFamily="49" charset="-122"/>
                <a:ea typeface="隶书" panose="02010509060101010101" pitchFamily="49" charset="-122"/>
                <a:cs typeface="Times New Roman" panose="02020603050405020304" pitchFamily="18" charset="0"/>
                <a:sym typeface="+mn-ea"/>
              </a:rPr>
              <a:t>受疫情影响的缓缴</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95605" y="2355850"/>
            <a:ext cx="2435225"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根据图示：填写信息</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保存</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上传影像材料</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提交。</a:t>
            </a:r>
            <a:endParaRPr altLang="en-US" sz="1400" dirty="0">
              <a:solidFill>
                <a:schemeClr val="accent2">
                  <a:lumMod val="75000"/>
                </a:schemeClr>
              </a:solidFill>
              <a:latin typeface="微软雅黑" panose="020B0503020204020204" pitchFamily="34" charset="-122"/>
              <a:ea typeface="微软雅黑" panose="020B0503020204020204" pitchFamily="34" charset="-122"/>
              <a:sym typeface="+mn-ea"/>
            </a:endParaRPr>
          </a:p>
          <a:p>
            <a:pPr>
              <a:lnSpc>
                <a:spcPct val="150000"/>
              </a:lnSpc>
            </a:pPr>
            <a:r>
              <a:rPr altLang="en-US" sz="1400" dirty="0">
                <a:latin typeface="微软雅黑" panose="020B0503020204020204" pitchFamily="34" charset="-122"/>
                <a:ea typeface="微软雅黑" panose="020B0503020204020204" pitchFamily="34" charset="-122"/>
                <a:sym typeface="+mn-ea"/>
              </a:rPr>
              <a:t>注意：所需材料样本在首页</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下载中心</a:t>
            </a:r>
            <a:r>
              <a:rPr lang="en-US" altLang="zh-CN" sz="1400" dirty="0">
                <a:latin typeface="微软雅黑" panose="020B0503020204020204" pitchFamily="34" charset="-122"/>
                <a:ea typeface="微软雅黑" panose="020B0503020204020204" pitchFamily="34" charset="-122"/>
                <a:sym typeface="+mn-ea"/>
              </a:rPr>
              <a:t>”</a:t>
            </a:r>
            <a:r>
              <a:rPr altLang="en-US" sz="1400" dirty="0">
                <a:latin typeface="微软雅黑" panose="020B0503020204020204" pitchFamily="34" charset="-122"/>
                <a:ea typeface="微软雅黑" panose="020B0503020204020204" pitchFamily="34" charset="-122"/>
                <a:sym typeface="+mn-ea"/>
              </a:rPr>
              <a:t>下载。</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30.png30"/>
          <p:cNvPicPr/>
          <p:nvPr/>
        </p:nvPicPr>
        <p:blipFill>
          <a:blip r:embed="rId2"/>
          <a:srcRect/>
          <a:stretch>
            <a:fillRect/>
          </a:stretch>
        </p:blipFill>
        <p:spPr bwMode="auto">
          <a:xfrm>
            <a:off x="2774950" y="1033145"/>
            <a:ext cx="6295390" cy="398399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691640" y="2284095"/>
            <a:ext cx="5848985"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十七、单位基本信息查询</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十七、单位基本信息查询</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鼠标经过一级栏目“查询统计”后，点击二级栏目“单位基本信息查询”。</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查询统计-1\1.png1"/>
          <p:cNvPicPr/>
          <p:nvPr/>
        </p:nvPicPr>
        <p:blipFill>
          <a:blip r:embed="rId2"/>
          <a:srcRect l="59744" b="47820"/>
          <a:stretch>
            <a:fillRect/>
          </a:stretch>
        </p:blipFill>
        <p:spPr bwMode="auto">
          <a:xfrm>
            <a:off x="3563620" y="1445260"/>
            <a:ext cx="4784725" cy="302577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十七、单位基本信息查询</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73723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查看单位当前账户基本信息，包含开户日、职工数等。</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32.png32"/>
          <p:cNvPicPr/>
          <p:nvPr/>
        </p:nvPicPr>
        <p:blipFill>
          <a:blip r:embed="rId2"/>
          <a:srcRect/>
          <a:stretch>
            <a:fillRect/>
          </a:stretch>
        </p:blipFill>
        <p:spPr bwMode="auto">
          <a:xfrm>
            <a:off x="2993390" y="1051560"/>
            <a:ext cx="6019800" cy="402272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859782"/>
            <a:ext cx="1740175" cy="228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691640" y="2284095"/>
            <a:ext cx="5848985" cy="706755"/>
          </a:xfrm>
          <a:prstGeom prst="rect">
            <a:avLst/>
          </a:prstGeom>
        </p:spPr>
        <p:txBody>
          <a:bodyPr wrap="square">
            <a:spAutoFit/>
          </a:bodyPr>
          <a:lstStyle/>
          <a:p>
            <a:pPr eaLnBrk="1" hangingPunct="1">
              <a:spcBef>
                <a:spcPct val="0"/>
              </a:spcBef>
              <a:spcAft>
                <a:spcPct val="35000"/>
              </a:spcAft>
            </a:pPr>
            <a:r>
              <a:rPr lang="zh-CN" altLang="en-US" sz="4000" b="1" dirty="0">
                <a:latin typeface="隶书" panose="02010509060101010101" pitchFamily="49" charset="-122"/>
                <a:ea typeface="隶书" panose="02010509060101010101" pitchFamily="49" charset="-122"/>
                <a:sym typeface="楷体" panose="02010609060101010101" pitchFamily="49" charset="-122"/>
              </a:rPr>
              <a:t>十八、单位缴存明细查询</a:t>
            </a:r>
            <a:endParaRPr lang="zh-CN" altLang="en-US" sz="4000" b="1" dirty="0">
              <a:latin typeface="隶书" panose="02010509060101010101" pitchFamily="49" charset="-122"/>
              <a:ea typeface="隶书" panose="02010509060101010101" pitchFamily="49" charset="-122"/>
            </a:endParaRPr>
          </a:p>
        </p:txBody>
      </p:sp>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strVal val="#ppt_w+.3"/>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animEffect transition="in" filter="fade">
                                      <p:cBhvr>
                                        <p:cTn id="9" dur="500"/>
                                        <p:tgtEl>
                                          <p:spTgt spid="54"/>
                                        </p:tgtEl>
                                      </p:cBhvr>
                                    </p:animEffect>
                                  </p:childTnLst>
                                </p:cTn>
                              </p:par>
                              <p:par>
                                <p:cTn id="10" presetID="27" presetClass="emph" presetSubtype="0" fill="remove" grpId="1" nodeType="withEffect">
                                  <p:stCondLst>
                                    <p:cond delay="0"/>
                                  </p:stCondLst>
                                  <p:iterate type="lt">
                                    <p:tmPct val="0"/>
                                  </p:iterate>
                                  <p:childTnLst>
                                    <p:animClr clrSpc="rgb" dir="cw">
                                      <p:cBhvr override="childStyle">
                                        <p:cTn id="11" dur="250" autoRev="1" fill="remove"/>
                                        <p:tgtEl>
                                          <p:spTgt spid="54"/>
                                        </p:tgtEl>
                                        <p:attrNameLst>
                                          <p:attrName>style.color</p:attrName>
                                        </p:attrNameLst>
                                      </p:cBhvr>
                                      <p:to>
                                        <a:schemeClr val="bg1"/>
                                      </p:to>
                                    </p:animClr>
                                    <p:animClr clrSpc="rgb" dir="cw">
                                      <p:cBhvr>
                                        <p:cTn id="12" dur="250" autoRev="1" fill="remove"/>
                                        <p:tgtEl>
                                          <p:spTgt spid="54"/>
                                        </p:tgtEl>
                                        <p:attrNameLst>
                                          <p:attrName>fillcolor</p:attrName>
                                        </p:attrNameLst>
                                      </p:cBhvr>
                                      <p:to>
                                        <a:schemeClr val="bg1"/>
                                      </p:to>
                                    </p:animClr>
                                    <p:set>
                                      <p:cBhvr>
                                        <p:cTn id="13" dur="250" autoRev="1" fill="remove"/>
                                        <p:tgtEl>
                                          <p:spTgt spid="54"/>
                                        </p:tgtEl>
                                        <p:attrNameLst>
                                          <p:attrName>fill.type</p:attrName>
                                        </p:attrNameLst>
                                      </p:cBhvr>
                                      <p:to>
                                        <p:strVal val="solid"/>
                                      </p:to>
                                    </p:set>
                                    <p:set>
                                      <p:cBhvr>
                                        <p:cTn id="14" dur="250" autoRev="1" fill="remove"/>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十八、单位缴存明细查询</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060450"/>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1、</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鼠标经过一级栏目“查询统计”后，点击二级栏目“单位缴存明细查询”。</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查询统计-1\2.png2"/>
          <p:cNvPicPr/>
          <p:nvPr/>
        </p:nvPicPr>
        <p:blipFill>
          <a:blip r:embed="rId2"/>
          <a:srcRect l="61253" b="50880"/>
          <a:stretch>
            <a:fillRect/>
          </a:stretch>
        </p:blipFill>
        <p:spPr bwMode="auto">
          <a:xfrm>
            <a:off x="3203575" y="1347470"/>
            <a:ext cx="4984750" cy="30841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869690"/>
            <a:ext cx="970280" cy="12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25"/>
          <p:cNvSpPr txBox="1"/>
          <p:nvPr/>
        </p:nvSpPr>
        <p:spPr>
          <a:xfrm>
            <a:off x="96566" y="320085"/>
            <a:ext cx="6491658" cy="398780"/>
          </a:xfrm>
          <a:prstGeom prst="rect">
            <a:avLst/>
          </a:prstGeom>
          <a:noFill/>
        </p:spPr>
        <p:txBody>
          <a:bodyPr wrap="square" rtlCol="0">
            <a:spAutoFit/>
          </a:bodyPr>
          <a:lstStyle/>
          <a:p>
            <a:r>
              <a:rPr lang="zh-CN" alt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rPr>
              <a:t>单位网厅操作流程</a:t>
            </a:r>
            <a:endParaRPr lang="en-US" sz="2000" b="1" dirty="0">
              <a:solidFill>
                <a:srgbClr val="0099FF"/>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77" name="TextBox 27"/>
          <p:cNvSpPr txBox="1"/>
          <p:nvPr/>
        </p:nvSpPr>
        <p:spPr>
          <a:xfrm>
            <a:off x="107504" y="115871"/>
            <a:ext cx="2232248" cy="276999"/>
          </a:xfrm>
          <a:prstGeom prst="rect">
            <a:avLst/>
          </a:prstGeom>
          <a:noFill/>
        </p:spPr>
        <p:txBody>
          <a:bodyPr wrap="square" rtlCol="0">
            <a:spAutoFit/>
          </a:bodyPr>
          <a:lstStyle/>
          <a:p>
            <a:r>
              <a:rPr lang="zh-CN" alt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rPr>
              <a:t>淮北公积金</a:t>
            </a:r>
            <a:endParaRPr lang="en-US" sz="1200" b="1" dirty="0">
              <a:solidFill>
                <a:srgbClr val="FFC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48" name="TextBox 5"/>
          <p:cNvSpPr txBox="1"/>
          <p:nvPr/>
        </p:nvSpPr>
        <p:spPr>
          <a:xfrm>
            <a:off x="354330" y="1556385"/>
            <a:ext cx="2600960" cy="807085"/>
          </a:xfrm>
          <a:prstGeom prst="rect">
            <a:avLst/>
          </a:prstGeom>
          <a:noFill/>
        </p:spPr>
        <p:txBody>
          <a:bodyPr wrap="square" lIns="69116" tIns="34558" rIns="69116" bIns="34558" rtlCol="0">
            <a:spAutoFit/>
          </a:bodyPr>
          <a:p>
            <a:pPr eaLnBrk="1" hangingPunct="1">
              <a:spcBef>
                <a:spcPct val="0"/>
              </a:spcBef>
              <a:spcAft>
                <a:spcPct val="35000"/>
              </a:spcAft>
            </a:pPr>
            <a:r>
              <a:rPr altLang="en-US" sz="2400" b="1" dirty="0">
                <a:latin typeface="隶书" panose="02010509060101010101" pitchFamily="49" charset="-122"/>
                <a:ea typeface="隶书" panose="02010509060101010101" pitchFamily="49" charset="-122"/>
                <a:sym typeface="楷体" panose="02010609060101010101" pitchFamily="49" charset="-122"/>
              </a:rPr>
              <a:t>十八、单位缴存明细查询</a:t>
            </a:r>
            <a:endParaRPr lang="zh-CN" altLang="en-US" sz="2400" b="1" dirty="0">
              <a:latin typeface="隶书" panose="02010509060101010101" pitchFamily="49" charset="-122"/>
              <a:ea typeface="隶书" panose="02010509060101010101" pitchFamily="49" charset="-122"/>
            </a:endParaRPr>
          </a:p>
        </p:txBody>
      </p:sp>
      <p:sp>
        <p:nvSpPr>
          <p:cNvPr id="7" name="文本框 29"/>
          <p:cNvSpPr txBox="1"/>
          <p:nvPr/>
        </p:nvSpPr>
        <p:spPr>
          <a:xfrm>
            <a:off x="354330" y="2427605"/>
            <a:ext cx="2659380" cy="1383665"/>
          </a:xfrm>
          <a:prstGeom prst="rect">
            <a:avLst/>
          </a:prstGeom>
          <a:noFill/>
        </p:spPr>
        <p:txBody>
          <a:bodyPr wrap="square">
            <a:spAutoFit/>
          </a:bodyPr>
          <a:p>
            <a:pPr>
              <a:lnSpc>
                <a:spcPct val="150000"/>
              </a:lnSpc>
            </a:pP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查看往期每月汇缴的人数和金额，最早可查至</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2016</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年，如需查询</a:t>
            </a:r>
            <a:r>
              <a:rPr lang="en-US" altLang="zh-CN" sz="1400" dirty="0">
                <a:solidFill>
                  <a:schemeClr val="accent2">
                    <a:lumMod val="75000"/>
                  </a:schemeClr>
                </a:solidFill>
                <a:latin typeface="微软雅黑" panose="020B0503020204020204" pitchFamily="34" charset="-122"/>
                <a:ea typeface="微软雅黑" panose="020B0503020204020204" pitchFamily="34" charset="-122"/>
                <a:sym typeface="+mn-ea"/>
              </a:rPr>
              <a:t>2016</a:t>
            </a:r>
            <a:r>
              <a:rPr altLang="en-US" sz="1400" dirty="0">
                <a:solidFill>
                  <a:schemeClr val="accent2">
                    <a:lumMod val="75000"/>
                  </a:schemeClr>
                </a:solidFill>
                <a:latin typeface="微软雅黑" panose="020B0503020204020204" pitchFamily="34" charset="-122"/>
                <a:ea typeface="微软雅黑" panose="020B0503020204020204" pitchFamily="34" charset="-122"/>
                <a:sym typeface="+mn-ea"/>
              </a:rPr>
              <a:t>年以前的请至柜台查询。</a:t>
            </a:r>
            <a:endParaRPr lang="zh-CN" altLang="en-US" sz="1400"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descr="C:\Users\Administrator\Desktop\新建文件夹 (2)\新建文件夹 (10)\内部培训ppt\sc\33.png33"/>
          <p:cNvPicPr/>
          <p:nvPr/>
        </p:nvPicPr>
        <p:blipFill>
          <a:blip r:embed="rId2"/>
          <a:srcRect/>
          <a:stretch>
            <a:fillRect/>
          </a:stretch>
        </p:blipFill>
        <p:spPr bwMode="auto">
          <a:xfrm>
            <a:off x="3021330" y="1059180"/>
            <a:ext cx="6017895" cy="396557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宽屏演示文稿">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WidescreenPresentation</Template>
  <TotalTime>0</TotalTime>
  <Words>7551</Words>
  <Application>WPS 演示</Application>
  <PresentationFormat>全屏显示(16:9)</PresentationFormat>
  <Paragraphs>1035</Paragraphs>
  <Slides>119</Slides>
  <Notes>44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119</vt:i4>
      </vt:variant>
    </vt:vector>
  </HeadingPairs>
  <TitlesOfParts>
    <vt:vector size="136" baseType="lpstr">
      <vt:lpstr>Arial</vt:lpstr>
      <vt:lpstr>宋体</vt:lpstr>
      <vt:lpstr>Wingdings</vt:lpstr>
      <vt:lpstr>Wingdings</vt:lpstr>
      <vt:lpstr>Wingdings 2</vt:lpstr>
      <vt:lpstr>Impact</vt:lpstr>
      <vt:lpstr>微软雅黑</vt:lpstr>
      <vt:lpstr>隶书</vt:lpstr>
      <vt:lpstr>楷体</vt:lpstr>
      <vt:lpstr>Calibri</vt:lpstr>
      <vt:lpstr>方正隶书_GBK</vt:lpstr>
      <vt:lpstr>Times New Roman</vt:lpstr>
      <vt:lpstr>Tw Cen MT</vt:lpstr>
      <vt:lpstr>AjiwaiPro</vt:lpstr>
      <vt:lpstr>Arial Unicode MS</vt:lpstr>
      <vt:lpstr>华文仿宋</vt:lpstr>
      <vt:lpstr>宽屏演示文稿</vt:lpstr>
      <vt:lpstr>淮北公积金单位网厅操作流程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结     束</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小丸子</cp:lastModifiedBy>
  <cp:revision>559</cp:revision>
  <dcterms:created xsi:type="dcterms:W3CDTF">2017-02-03T07:06:00Z</dcterms:created>
  <dcterms:modified xsi:type="dcterms:W3CDTF">2024-06-18T08:53:02Z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2052</vt:i4>
  </property>
  <property fmtid="{D5CDD505-2E9C-101B-9397-08002B2CF9AE}" pid="3" name="_Version">
    <vt:lpwstr>12.0.4518</vt:lpwstr>
  </property>
  <property fmtid="{D5CDD505-2E9C-101B-9397-08002B2CF9AE}" pid="4" name="KSOProductBuildVer">
    <vt:lpwstr>2052-11.8.2.9022</vt:lpwstr>
  </property>
</Properties>
</file>